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sldIdLst>
    <p:sldId id="258" r:id="rId2"/>
    <p:sldId id="259" r:id="rId3"/>
    <p:sldId id="269" r:id="rId4"/>
    <p:sldId id="261" r:id="rId5"/>
    <p:sldId id="262" r:id="rId6"/>
    <p:sldId id="260" r:id="rId7"/>
    <p:sldId id="263" r:id="rId8"/>
    <p:sldId id="264" r:id="rId9"/>
    <p:sldId id="257" r:id="rId10"/>
    <p:sldId id="265" r:id="rId11"/>
    <p:sldId id="266" r:id="rId12"/>
    <p:sldId id="267" r:id="rId13"/>
    <p:sldId id="268"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55" d="100"/>
          <a:sy n="55" d="100"/>
        </p:scale>
        <p:origin x="60" y="82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BC18D7-6379-4670-BA8F-3AFEE5340ACC}"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8992E6-D9A2-4EB9-B470-3F7511389178}" type="slidenum">
              <a:rPr lang="en-US" smtClean="0"/>
              <a:t>‹#›</a:t>
            </a:fld>
            <a:endParaRPr lang="en-US"/>
          </a:p>
        </p:txBody>
      </p:sp>
    </p:spTree>
    <p:extLst>
      <p:ext uri="{BB962C8B-B14F-4D97-AF65-F5344CB8AC3E}">
        <p14:creationId xmlns:p14="http://schemas.microsoft.com/office/powerpoint/2010/main" val="3845493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BC18D7-6379-4670-BA8F-3AFEE5340ACC}"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8992E6-D9A2-4EB9-B470-3F7511389178}" type="slidenum">
              <a:rPr lang="en-US" smtClean="0"/>
              <a:t>‹#›</a:t>
            </a:fld>
            <a:endParaRPr lang="en-US"/>
          </a:p>
        </p:txBody>
      </p:sp>
    </p:spTree>
    <p:extLst>
      <p:ext uri="{BB962C8B-B14F-4D97-AF65-F5344CB8AC3E}">
        <p14:creationId xmlns:p14="http://schemas.microsoft.com/office/powerpoint/2010/main" val="2225605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BC18D7-6379-4670-BA8F-3AFEE5340ACC}"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8992E6-D9A2-4EB9-B470-3F7511389178}" type="slidenum">
              <a:rPr lang="en-US" smtClean="0"/>
              <a:t>‹#›</a:t>
            </a:fld>
            <a:endParaRPr lang="en-US"/>
          </a:p>
        </p:txBody>
      </p:sp>
    </p:spTree>
    <p:extLst>
      <p:ext uri="{BB962C8B-B14F-4D97-AF65-F5344CB8AC3E}">
        <p14:creationId xmlns:p14="http://schemas.microsoft.com/office/powerpoint/2010/main" val="3666915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BC18D7-6379-4670-BA8F-3AFEE5340ACC}"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8992E6-D9A2-4EB9-B470-3F7511389178}" type="slidenum">
              <a:rPr lang="en-US" smtClean="0"/>
              <a:t>‹#›</a:t>
            </a:fld>
            <a:endParaRPr lang="en-US"/>
          </a:p>
        </p:txBody>
      </p:sp>
    </p:spTree>
    <p:extLst>
      <p:ext uri="{BB962C8B-B14F-4D97-AF65-F5344CB8AC3E}">
        <p14:creationId xmlns:p14="http://schemas.microsoft.com/office/powerpoint/2010/main" val="2274977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BC18D7-6379-4670-BA8F-3AFEE5340ACC}"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8992E6-D9A2-4EB9-B470-3F7511389178}" type="slidenum">
              <a:rPr lang="en-US" smtClean="0"/>
              <a:t>‹#›</a:t>
            </a:fld>
            <a:endParaRPr lang="en-US"/>
          </a:p>
        </p:txBody>
      </p:sp>
    </p:spTree>
    <p:extLst>
      <p:ext uri="{BB962C8B-B14F-4D97-AF65-F5344CB8AC3E}">
        <p14:creationId xmlns:p14="http://schemas.microsoft.com/office/powerpoint/2010/main" val="276980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BC18D7-6379-4670-BA8F-3AFEE5340ACC}" type="datetimeFigureOut">
              <a:rPr lang="en-US" smtClean="0"/>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8992E6-D9A2-4EB9-B470-3F7511389178}" type="slidenum">
              <a:rPr lang="en-US" smtClean="0"/>
              <a:t>‹#›</a:t>
            </a:fld>
            <a:endParaRPr lang="en-US"/>
          </a:p>
        </p:txBody>
      </p:sp>
    </p:spTree>
    <p:extLst>
      <p:ext uri="{BB962C8B-B14F-4D97-AF65-F5344CB8AC3E}">
        <p14:creationId xmlns:p14="http://schemas.microsoft.com/office/powerpoint/2010/main" val="1504967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BC18D7-6379-4670-BA8F-3AFEE5340ACC}" type="datetimeFigureOut">
              <a:rPr lang="en-US" smtClean="0"/>
              <a:t>10/24/2013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8992E6-D9A2-4EB9-B470-3F7511389178}" type="slidenum">
              <a:rPr lang="en-US" smtClean="0"/>
              <a:t>‹#›</a:t>
            </a:fld>
            <a:endParaRPr lang="en-US"/>
          </a:p>
        </p:txBody>
      </p:sp>
    </p:spTree>
    <p:extLst>
      <p:ext uri="{BB962C8B-B14F-4D97-AF65-F5344CB8AC3E}">
        <p14:creationId xmlns:p14="http://schemas.microsoft.com/office/powerpoint/2010/main" val="1430987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BC18D7-6379-4670-BA8F-3AFEE5340ACC}" type="datetimeFigureOut">
              <a:rPr lang="en-US" smtClean="0"/>
              <a:t>10/24/2013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8992E6-D9A2-4EB9-B470-3F7511389178}" type="slidenum">
              <a:rPr lang="en-US" smtClean="0"/>
              <a:t>‹#›</a:t>
            </a:fld>
            <a:endParaRPr lang="en-US"/>
          </a:p>
        </p:txBody>
      </p:sp>
    </p:spTree>
    <p:extLst>
      <p:ext uri="{BB962C8B-B14F-4D97-AF65-F5344CB8AC3E}">
        <p14:creationId xmlns:p14="http://schemas.microsoft.com/office/powerpoint/2010/main" val="1506432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BC18D7-6379-4670-BA8F-3AFEE5340ACC}" type="datetimeFigureOut">
              <a:rPr lang="en-US" smtClean="0"/>
              <a:t>10/24/2013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8992E6-D9A2-4EB9-B470-3F7511389178}" type="slidenum">
              <a:rPr lang="en-US" smtClean="0"/>
              <a:t>‹#›</a:t>
            </a:fld>
            <a:endParaRPr lang="en-US"/>
          </a:p>
        </p:txBody>
      </p:sp>
    </p:spTree>
    <p:extLst>
      <p:ext uri="{BB962C8B-B14F-4D97-AF65-F5344CB8AC3E}">
        <p14:creationId xmlns:p14="http://schemas.microsoft.com/office/powerpoint/2010/main" val="982371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BC18D7-6379-4670-BA8F-3AFEE5340ACC}" type="datetimeFigureOut">
              <a:rPr lang="en-US" smtClean="0"/>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8992E6-D9A2-4EB9-B470-3F7511389178}" type="slidenum">
              <a:rPr lang="en-US" smtClean="0"/>
              <a:t>‹#›</a:t>
            </a:fld>
            <a:endParaRPr lang="en-US"/>
          </a:p>
        </p:txBody>
      </p:sp>
    </p:spTree>
    <p:extLst>
      <p:ext uri="{BB962C8B-B14F-4D97-AF65-F5344CB8AC3E}">
        <p14:creationId xmlns:p14="http://schemas.microsoft.com/office/powerpoint/2010/main" val="3812883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BC18D7-6379-4670-BA8F-3AFEE5340ACC}" type="datetimeFigureOut">
              <a:rPr lang="en-US" smtClean="0"/>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8992E6-D9A2-4EB9-B470-3F7511389178}" type="slidenum">
              <a:rPr lang="en-US" smtClean="0"/>
              <a:t>‹#›</a:t>
            </a:fld>
            <a:endParaRPr lang="en-US"/>
          </a:p>
        </p:txBody>
      </p:sp>
    </p:spTree>
    <p:extLst>
      <p:ext uri="{BB962C8B-B14F-4D97-AF65-F5344CB8AC3E}">
        <p14:creationId xmlns:p14="http://schemas.microsoft.com/office/powerpoint/2010/main" val="2375423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C18D7-6379-4670-BA8F-3AFEE5340ACC}" type="datetimeFigureOut">
              <a:rPr lang="en-US" smtClean="0"/>
              <a:t>10/24/2013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8992E6-D9A2-4EB9-B470-3F7511389178}" type="slidenum">
              <a:rPr lang="en-US" smtClean="0"/>
              <a:t>‹#›</a:t>
            </a:fld>
            <a:endParaRPr lang="en-US"/>
          </a:p>
        </p:txBody>
      </p:sp>
    </p:spTree>
    <p:extLst>
      <p:ext uri="{BB962C8B-B14F-4D97-AF65-F5344CB8AC3E}">
        <p14:creationId xmlns:p14="http://schemas.microsoft.com/office/powerpoint/2010/main" val="1082343928"/>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710" y="0"/>
            <a:ext cx="13647420" cy="6858000"/>
          </a:xfrm>
          <a:prstGeom prst="rect">
            <a:avLst/>
          </a:prstGeom>
        </p:spPr>
      </p:pic>
      <p:sp>
        <p:nvSpPr>
          <p:cNvPr id="2" name="Title 1"/>
          <p:cNvSpPr>
            <a:spLocks noGrp="1"/>
          </p:cNvSpPr>
          <p:nvPr>
            <p:ph type="title"/>
          </p:nvPr>
        </p:nvSpPr>
        <p:spPr>
          <a:xfrm>
            <a:off x="402771" y="960777"/>
            <a:ext cx="10515600" cy="1325563"/>
          </a:xfrm>
        </p:spPr>
        <p:txBody>
          <a:bodyPr>
            <a:normAutofit fontScale="90000"/>
          </a:bodyPr>
          <a:lstStyle/>
          <a:p>
            <a:pPr algn="ctr"/>
            <a:r>
              <a:rPr lang="en-US" sz="9600" dirty="0" smtClean="0"/>
              <a:t/>
            </a:r>
            <a:br>
              <a:rPr lang="en-US" sz="9600" dirty="0" smtClean="0"/>
            </a:br>
            <a:r>
              <a:rPr lang="en-US" sz="9600" b="1" dirty="0">
                <a:ln>
                  <a:solidFill>
                    <a:srgbClr val="FFFF00"/>
                  </a:solidFill>
                </a:ln>
                <a:solidFill>
                  <a:srgbClr val="FF0000"/>
                </a:solidFill>
                <a:effectLst>
                  <a:glow rad="228600">
                    <a:schemeClr val="accent2">
                      <a:satMod val="175000"/>
                      <a:alpha val="40000"/>
                    </a:schemeClr>
                  </a:glow>
                </a:effectLst>
              </a:rPr>
              <a:t>Dragon Breath Summary Paragraph Activity</a:t>
            </a:r>
            <a:r>
              <a:rPr lang="en-US" dirty="0" smtClean="0"/>
              <a:t/>
            </a:r>
            <a:br>
              <a:rPr lang="en-US" dirty="0" smtClean="0"/>
            </a:br>
            <a:endParaRPr lang="en-US" dirty="0"/>
          </a:p>
        </p:txBody>
      </p:sp>
      <p:sp>
        <p:nvSpPr>
          <p:cNvPr id="5" name="Content Placeholder 4"/>
          <p:cNvSpPr>
            <a:spLocks noGrp="1"/>
          </p:cNvSpPr>
          <p:nvPr>
            <p:ph idx="1"/>
          </p:nvPr>
        </p:nvSpPr>
        <p:spPr/>
        <p:txBody>
          <a:bodyPr/>
          <a:lstStyle/>
          <a:p>
            <a:endParaRPr lang="en-US" dirty="0"/>
          </a:p>
        </p:txBody>
      </p:sp>
      <p:sp>
        <p:nvSpPr>
          <p:cNvPr id="6" name="Rounded Rectangular Callout 5"/>
          <p:cNvSpPr/>
          <p:nvPr/>
        </p:nvSpPr>
        <p:spPr>
          <a:xfrm>
            <a:off x="7380514" y="2536371"/>
            <a:ext cx="4408715" cy="1905000"/>
          </a:xfrm>
          <a:prstGeom prst="wedgeRoundRectCallout">
            <a:avLst>
              <a:gd name="adj1" fmla="val -50463"/>
              <a:gd name="adj2" fmla="val 6307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ln w="22225">
                  <a:solidFill>
                    <a:schemeClr val="tx1"/>
                  </a:solidFill>
                  <a:prstDash val="solid"/>
                </a:ln>
                <a:solidFill>
                  <a:srgbClr val="FF0000"/>
                </a:solidFill>
                <a:effectLst>
                  <a:outerShdw blurRad="50800" dist="38100" dir="10800000" algn="r" rotWithShape="0">
                    <a:prstClr val="black">
                      <a:alpha val="40000"/>
                    </a:prstClr>
                  </a:outerShdw>
                </a:effectLst>
              </a:rPr>
              <a:t>Help for writing </a:t>
            </a:r>
            <a:r>
              <a:rPr lang="en-US" sz="4400" b="1" dirty="0" smtClean="0">
                <a:ln w="22225">
                  <a:solidFill>
                    <a:schemeClr val="tx1"/>
                  </a:solidFill>
                  <a:prstDash val="solid"/>
                </a:ln>
                <a:solidFill>
                  <a:srgbClr val="FF0000"/>
                </a:solidFill>
                <a:effectLst>
                  <a:outerShdw blurRad="50800" dist="38100" dir="10800000" algn="r" rotWithShape="0">
                    <a:prstClr val="black">
                      <a:alpha val="40000"/>
                    </a:prstClr>
                  </a:outerShdw>
                </a:effectLst>
              </a:rPr>
              <a:t>a paragraph…</a:t>
            </a:r>
            <a:endParaRPr lang="en-US" sz="4400" b="1" dirty="0">
              <a:ln w="22225">
                <a:solidFill>
                  <a:schemeClr val="tx1"/>
                </a:solidFill>
                <a:prstDash val="solid"/>
              </a:ln>
              <a:solidFill>
                <a:srgbClr val="FF0000"/>
              </a:solidFill>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501372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Topic 2:  Classification of Dragon Breath Reaction</a:t>
            </a:r>
            <a:endParaRPr lang="en-US" dirty="0"/>
          </a:p>
        </p:txBody>
      </p:sp>
      <p:sp>
        <p:nvSpPr>
          <p:cNvPr id="3" name="Content Placeholder 2"/>
          <p:cNvSpPr>
            <a:spLocks noGrp="1"/>
          </p:cNvSpPr>
          <p:nvPr>
            <p:ph idx="1"/>
          </p:nvPr>
        </p:nvSpPr>
        <p:spPr/>
        <p:txBody>
          <a:bodyPr/>
          <a:lstStyle/>
          <a:p>
            <a:endParaRPr lang="en-US" dirty="0"/>
          </a:p>
        </p:txBody>
      </p:sp>
      <p:pic>
        <p:nvPicPr>
          <p:cNvPr id="4"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9324" y="2506662"/>
            <a:ext cx="1377923" cy="4351338"/>
          </a:xfrm>
          <a:prstGeom prst="rect">
            <a:avLst/>
          </a:prstGeom>
        </p:spPr>
      </p:pic>
      <p:sp>
        <p:nvSpPr>
          <p:cNvPr id="5" name="Rounded Rectangular Callout 4"/>
          <p:cNvSpPr/>
          <p:nvPr/>
        </p:nvSpPr>
        <p:spPr>
          <a:xfrm>
            <a:off x="253930" y="2277091"/>
            <a:ext cx="4256315" cy="1034143"/>
          </a:xfrm>
          <a:prstGeom prst="wedgeRoundRectCallout">
            <a:avLst>
              <a:gd name="adj1" fmla="val 75656"/>
              <a:gd name="adj2" fmla="val 5097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Let’s do this again.  </a:t>
            </a:r>
            <a:r>
              <a:rPr lang="en-US" dirty="0" smtClean="0">
                <a:ln w="0"/>
                <a:solidFill>
                  <a:schemeClr val="tx1"/>
                </a:solidFill>
                <a:effectLst>
                  <a:outerShdw blurRad="38100" dist="19050" dir="2700000" algn="tl" rotWithShape="0">
                    <a:schemeClr val="dk1">
                      <a:alpha val="40000"/>
                    </a:schemeClr>
                  </a:outerShdw>
                </a:effectLst>
              </a:rPr>
              <a:t>You highlight on your paper the material that is underlined for each bullet section</a:t>
            </a:r>
            <a:endParaRPr lang="en-US" dirty="0">
              <a:ln w="0"/>
              <a:solidFill>
                <a:schemeClr val="tx1"/>
              </a:solidFill>
              <a:effectLst>
                <a:outerShdw blurRad="38100" dist="19050" dir="2700000" algn="tl" rotWithShape="0">
                  <a:schemeClr val="dk1">
                    <a:alpha val="40000"/>
                  </a:schemeClr>
                </a:outerShdw>
              </a:effectLst>
            </a:endParaRPr>
          </a:p>
        </p:txBody>
      </p:sp>
      <p:sp>
        <p:nvSpPr>
          <p:cNvPr id="6" name="Rounded Rectangular Callout 5"/>
          <p:cNvSpPr/>
          <p:nvPr/>
        </p:nvSpPr>
        <p:spPr>
          <a:xfrm>
            <a:off x="6764977" y="2092039"/>
            <a:ext cx="4256315" cy="978965"/>
          </a:xfrm>
          <a:prstGeom prst="wedgeRoundRectCallout">
            <a:avLst>
              <a:gd name="adj1" fmla="val -66596"/>
              <a:gd name="adj2" fmla="val 73388"/>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As you highlight, consider what you’re going to include in your paragraph on classify reactions.</a:t>
            </a:r>
            <a:endParaRPr 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858363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Topic 2:  Classification of Dragon Breath Reaction</a:t>
            </a:r>
            <a:endParaRPr lang="en-US" dirty="0"/>
          </a:p>
        </p:txBody>
      </p:sp>
      <p:sp>
        <p:nvSpPr>
          <p:cNvPr id="3" name="Content Placeholder 2"/>
          <p:cNvSpPr>
            <a:spLocks noGrp="1"/>
          </p:cNvSpPr>
          <p:nvPr>
            <p:ph idx="1"/>
          </p:nvPr>
        </p:nvSpPr>
        <p:spPr/>
        <p:txBody>
          <a:bodyPr>
            <a:normAutofit fontScale="92500" lnSpcReduction="20000"/>
          </a:bodyPr>
          <a:lstStyle/>
          <a:p>
            <a:pPr marL="342900" indent="-342900"/>
            <a:r>
              <a:rPr lang="en-US" u="sng" dirty="0">
                <a:latin typeface="Calibri" panose="020F0502020204030204" pitchFamily="34" charset="0"/>
                <a:ea typeface="Calibri" panose="020F0502020204030204" pitchFamily="34" charset="0"/>
                <a:cs typeface="Times New Roman" panose="02020603050405020304" pitchFamily="18" charset="0"/>
              </a:rPr>
              <a:t>Burning</a:t>
            </a:r>
            <a:r>
              <a:rPr lang="en-US" dirty="0">
                <a:latin typeface="Calibri" panose="020F0502020204030204" pitchFamily="34" charset="0"/>
                <a:ea typeface="Calibri" panose="020F0502020204030204" pitchFamily="34" charset="0"/>
                <a:cs typeface="Times New Roman" panose="02020603050405020304" pitchFamily="18" charset="0"/>
              </a:rPr>
              <a:t> flour may be classified into </a:t>
            </a:r>
            <a:r>
              <a:rPr lang="en-US" dirty="0" smtClean="0">
                <a:latin typeface="Calibri" panose="020F0502020204030204" pitchFamily="34" charset="0"/>
                <a:ea typeface="Calibri" panose="020F0502020204030204" pitchFamily="34" charset="0"/>
                <a:cs typeface="Times New Roman" panose="02020603050405020304" pitchFamily="18" charset="0"/>
              </a:rPr>
              <a:t>different </a:t>
            </a:r>
            <a:r>
              <a:rPr lang="en-US" dirty="0">
                <a:latin typeface="Calibri" panose="020F0502020204030204" pitchFamily="34" charset="0"/>
                <a:ea typeface="Calibri" panose="020F0502020204030204" pitchFamily="34" charset="0"/>
                <a:cs typeface="Times New Roman" panose="02020603050405020304" pitchFamily="18" charset="0"/>
              </a:rPr>
              <a:t>types of reactions, </a:t>
            </a:r>
            <a:r>
              <a:rPr lang="en-US" u="sng" dirty="0" smtClean="0">
                <a:latin typeface="Calibri" panose="020F0502020204030204" pitchFamily="34" charset="0"/>
                <a:ea typeface="Calibri" panose="020F0502020204030204" pitchFamily="34" charset="0"/>
                <a:cs typeface="Times New Roman" panose="02020603050405020304" pitchFamily="18" charset="0"/>
              </a:rPr>
              <a:t>combustion, decomposition, and/or synthesis</a:t>
            </a:r>
            <a:endParaRPr lang="en-US" u="sng" dirty="0">
              <a:latin typeface="Calibri" panose="020F0502020204030204" pitchFamily="34" charset="0"/>
              <a:ea typeface="Calibri" panose="020F0502020204030204" pitchFamily="34" charset="0"/>
              <a:cs typeface="Times New Roman" panose="02020603050405020304" pitchFamily="18" charset="0"/>
            </a:endParaRPr>
          </a:p>
          <a:p>
            <a:pPr marL="342900" indent="-342900"/>
            <a:r>
              <a:rPr lang="en-US" dirty="0">
                <a:latin typeface="Calibri" panose="020F0502020204030204" pitchFamily="34" charset="0"/>
                <a:ea typeface="Calibri" panose="020F0502020204030204" pitchFamily="34" charset="0"/>
                <a:cs typeface="Times New Roman" panose="02020603050405020304" pitchFamily="18" charset="0"/>
              </a:rPr>
              <a:t>The first is fairly obvious.  Combustion reactions occur when a substance </a:t>
            </a:r>
            <a:r>
              <a:rPr lang="en-US" u="sng" dirty="0">
                <a:latin typeface="Calibri" panose="020F0502020204030204" pitchFamily="34" charset="0"/>
                <a:ea typeface="Calibri" panose="020F0502020204030204" pitchFamily="34" charset="0"/>
                <a:cs typeface="Times New Roman" panose="02020603050405020304" pitchFamily="18" charset="0"/>
              </a:rPr>
              <a:t>reacts with oxygen to produce heat and light</a:t>
            </a:r>
            <a:r>
              <a:rPr lang="en-US" dirty="0">
                <a:latin typeface="Calibri" panose="020F0502020204030204" pitchFamily="34" charset="0"/>
                <a:ea typeface="Calibri" panose="020F0502020204030204" pitchFamily="34" charset="0"/>
                <a:cs typeface="Times New Roman" panose="02020603050405020304" pitchFamily="18" charset="0"/>
              </a:rPr>
              <a:t>.  </a:t>
            </a:r>
          </a:p>
          <a:p>
            <a:pPr marL="342900" indent="-342900"/>
            <a:r>
              <a:rPr lang="en-US" dirty="0">
                <a:latin typeface="Calibri" panose="020F0502020204030204" pitchFamily="34" charset="0"/>
                <a:ea typeface="Calibri" panose="020F0502020204030204" pitchFamily="34" charset="0"/>
                <a:cs typeface="Times New Roman" panose="02020603050405020304" pitchFamily="18" charset="0"/>
              </a:rPr>
              <a:t>Spreading the flour out allowed enough oxygen for the reaction to occur which </a:t>
            </a:r>
            <a:r>
              <a:rPr lang="en-US" u="sng" dirty="0">
                <a:latin typeface="Calibri" panose="020F0502020204030204" pitchFamily="34" charset="0"/>
                <a:ea typeface="Calibri" panose="020F0502020204030204" pitchFamily="34" charset="0"/>
                <a:cs typeface="Times New Roman" panose="02020603050405020304" pitchFamily="18" charset="0"/>
              </a:rPr>
              <a:t>produced a lot of heat and light </a:t>
            </a:r>
            <a:r>
              <a:rPr lang="en-US" dirty="0">
                <a:latin typeface="Calibri" panose="020F0502020204030204" pitchFamily="34" charset="0"/>
                <a:ea typeface="Calibri" panose="020F0502020204030204" pitchFamily="34" charset="0"/>
                <a:cs typeface="Times New Roman" panose="02020603050405020304" pitchFamily="18" charset="0"/>
              </a:rPr>
              <a:t>– definitely a combustion reaction.  </a:t>
            </a:r>
          </a:p>
          <a:p>
            <a:pPr marL="342900" indent="-342900"/>
            <a:r>
              <a:rPr lang="en-US" u="sng" dirty="0">
                <a:latin typeface="Calibri" panose="020F0502020204030204" pitchFamily="34" charset="0"/>
                <a:ea typeface="Calibri" panose="020F0502020204030204" pitchFamily="34" charset="0"/>
                <a:cs typeface="Times New Roman" panose="02020603050405020304" pitchFamily="18" charset="0"/>
              </a:rPr>
              <a:t>Deciding whether the reaction was either </a:t>
            </a:r>
            <a:r>
              <a:rPr lang="en-US" u="sng" dirty="0" smtClean="0">
                <a:latin typeface="Calibri" panose="020F0502020204030204" pitchFamily="34" charset="0"/>
                <a:ea typeface="Calibri" panose="020F0502020204030204" pitchFamily="34" charset="0"/>
                <a:cs typeface="Times New Roman" panose="02020603050405020304" pitchFamily="18" charset="0"/>
              </a:rPr>
              <a:t>decomposition or synthesis </a:t>
            </a:r>
            <a:r>
              <a:rPr lang="en-US" u="sng" dirty="0">
                <a:latin typeface="Calibri" panose="020F0502020204030204" pitchFamily="34" charset="0"/>
                <a:ea typeface="Calibri" panose="020F0502020204030204" pitchFamily="34" charset="0"/>
                <a:cs typeface="Times New Roman" panose="02020603050405020304" pitchFamily="18" charset="0"/>
              </a:rPr>
              <a:t>is not as easy</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indent="-342900"/>
            <a:r>
              <a:rPr lang="en-US" dirty="0">
                <a:latin typeface="Calibri" panose="020F0502020204030204" pitchFamily="34" charset="0"/>
                <a:ea typeface="Calibri" panose="020F0502020204030204" pitchFamily="34" charset="0"/>
                <a:cs typeface="Times New Roman" panose="02020603050405020304" pitchFamily="18" charset="0"/>
              </a:rPr>
              <a:t>According to the formula for the reaction, </a:t>
            </a:r>
            <a:r>
              <a:rPr lang="en-US" u="sng" dirty="0">
                <a:latin typeface="Calibri" panose="020F0502020204030204" pitchFamily="34" charset="0"/>
                <a:ea typeface="Calibri" panose="020F0502020204030204" pitchFamily="34" charset="0"/>
                <a:cs typeface="Times New Roman" panose="02020603050405020304" pitchFamily="18" charset="0"/>
              </a:rPr>
              <a:t>C</a:t>
            </a:r>
            <a:r>
              <a:rPr lang="en-US" sz="1000" u="sng" dirty="0">
                <a:latin typeface="Calibri" panose="020F0502020204030204" pitchFamily="34" charset="0"/>
                <a:ea typeface="Calibri" panose="020F0502020204030204" pitchFamily="34" charset="0"/>
                <a:cs typeface="Times New Roman" panose="02020603050405020304" pitchFamily="18" charset="0"/>
              </a:rPr>
              <a:t>6</a:t>
            </a:r>
            <a:r>
              <a:rPr lang="en-US" u="sng" dirty="0">
                <a:latin typeface="Calibri" panose="020F0502020204030204" pitchFamily="34" charset="0"/>
                <a:ea typeface="Calibri" panose="020F0502020204030204" pitchFamily="34" charset="0"/>
                <a:cs typeface="Times New Roman" panose="02020603050405020304" pitchFamily="18" charset="0"/>
              </a:rPr>
              <a:t>H</a:t>
            </a:r>
            <a:r>
              <a:rPr lang="en-US" sz="1000" u="sng" dirty="0">
                <a:latin typeface="Calibri" panose="020F0502020204030204" pitchFamily="34" charset="0"/>
                <a:ea typeface="Calibri" panose="020F0502020204030204" pitchFamily="34" charset="0"/>
                <a:cs typeface="Times New Roman" panose="02020603050405020304" pitchFamily="18" charset="0"/>
              </a:rPr>
              <a:t>12</a:t>
            </a:r>
            <a:r>
              <a:rPr lang="en-US" u="sng" dirty="0">
                <a:latin typeface="Calibri" panose="020F0502020204030204" pitchFamily="34" charset="0"/>
                <a:ea typeface="Calibri" panose="020F0502020204030204" pitchFamily="34" charset="0"/>
                <a:cs typeface="Times New Roman" panose="02020603050405020304" pitchFamily="18" charset="0"/>
              </a:rPr>
              <a:t>O</a:t>
            </a:r>
            <a:r>
              <a:rPr lang="en-US" sz="1000" u="sng" dirty="0">
                <a:latin typeface="Calibri" panose="020F0502020204030204" pitchFamily="34" charset="0"/>
                <a:ea typeface="Calibri" panose="020F0502020204030204" pitchFamily="34" charset="0"/>
                <a:cs typeface="Times New Roman" panose="02020603050405020304" pitchFamily="18" charset="0"/>
              </a:rPr>
              <a:t>6</a:t>
            </a:r>
            <a:r>
              <a:rPr lang="en-US" u="sng" dirty="0">
                <a:latin typeface="Calibri" panose="020F0502020204030204" pitchFamily="34" charset="0"/>
                <a:ea typeface="Calibri" panose="020F0502020204030204" pitchFamily="34" charset="0"/>
                <a:cs typeface="Times New Roman" panose="02020603050405020304" pitchFamily="18" charset="0"/>
              </a:rPr>
              <a:t> + O</a:t>
            </a:r>
            <a:r>
              <a:rPr lang="en-US" sz="1000" u="sng" dirty="0">
                <a:latin typeface="Calibri" panose="020F0502020204030204" pitchFamily="34" charset="0"/>
                <a:ea typeface="Calibri" panose="020F0502020204030204" pitchFamily="34" charset="0"/>
                <a:cs typeface="Times New Roman" panose="02020603050405020304" pitchFamily="18" charset="0"/>
              </a:rPr>
              <a:t>2</a:t>
            </a:r>
            <a:r>
              <a:rPr lang="en-US" u="sng" dirty="0">
                <a:latin typeface="Calibri" panose="020F0502020204030204" pitchFamily="34" charset="0"/>
                <a:ea typeface="Calibri" panose="020F0502020204030204" pitchFamily="34" charset="0"/>
                <a:cs typeface="Times New Roman" panose="02020603050405020304" pitchFamily="18" charset="0"/>
              </a:rPr>
              <a:t> </a:t>
            </a:r>
            <a:r>
              <a:rPr lang="en-US" u="sng" dirty="0">
                <a:latin typeface="Calibri" panose="020F0502020204030204" pitchFamily="34" charset="0"/>
                <a:ea typeface="Calibri" panose="020F0502020204030204" pitchFamily="34" charset="0"/>
                <a:cs typeface="Calibri" panose="020F0502020204030204" pitchFamily="34" charset="0"/>
              </a:rPr>
              <a:t>→</a:t>
            </a:r>
            <a:r>
              <a:rPr lang="en-US" u="sng" dirty="0">
                <a:latin typeface="Calibri" panose="020F0502020204030204" pitchFamily="34" charset="0"/>
                <a:ea typeface="Calibri" panose="020F0502020204030204" pitchFamily="34" charset="0"/>
                <a:cs typeface="Times New Roman" panose="02020603050405020304" pitchFamily="18" charset="0"/>
              </a:rPr>
              <a:t> CO</a:t>
            </a:r>
            <a:r>
              <a:rPr lang="en-US" sz="1000" u="sng" dirty="0">
                <a:latin typeface="Calibri" panose="020F0502020204030204" pitchFamily="34" charset="0"/>
                <a:ea typeface="Calibri" panose="020F0502020204030204" pitchFamily="34" charset="0"/>
                <a:cs typeface="Times New Roman" panose="02020603050405020304" pitchFamily="18" charset="0"/>
              </a:rPr>
              <a:t>2</a:t>
            </a:r>
            <a:r>
              <a:rPr lang="en-US" u="sng" dirty="0">
                <a:latin typeface="Calibri" panose="020F0502020204030204" pitchFamily="34" charset="0"/>
                <a:ea typeface="Calibri" panose="020F0502020204030204" pitchFamily="34" charset="0"/>
                <a:cs typeface="Times New Roman" panose="02020603050405020304" pitchFamily="18" charset="0"/>
              </a:rPr>
              <a:t> + H</a:t>
            </a:r>
            <a:r>
              <a:rPr lang="en-US" sz="1000" u="sng" dirty="0">
                <a:latin typeface="Calibri" panose="020F0502020204030204" pitchFamily="34" charset="0"/>
                <a:ea typeface="Calibri" panose="020F0502020204030204" pitchFamily="34" charset="0"/>
                <a:cs typeface="Times New Roman" panose="02020603050405020304" pitchFamily="18" charset="0"/>
              </a:rPr>
              <a:t>2</a:t>
            </a:r>
            <a:r>
              <a:rPr lang="en-US" u="sng" dirty="0">
                <a:latin typeface="Calibri" panose="020F0502020204030204" pitchFamily="34" charset="0"/>
                <a:ea typeface="Calibri" panose="020F0502020204030204" pitchFamily="34" charset="0"/>
                <a:cs typeface="Times New Roman" panose="02020603050405020304" pitchFamily="18" charset="0"/>
              </a:rPr>
              <a:t>O</a:t>
            </a:r>
            <a:r>
              <a:rPr lang="en-US" dirty="0">
                <a:latin typeface="Calibri" panose="020F0502020204030204" pitchFamily="34" charset="0"/>
                <a:ea typeface="Calibri" panose="020F0502020204030204" pitchFamily="34" charset="0"/>
                <a:cs typeface="Times New Roman" panose="02020603050405020304" pitchFamily="18" charset="0"/>
              </a:rPr>
              <a:t>,   it looks as if a complex carbohydrate molecule is broken down into simpler molecules of water and carbon dioxide.  </a:t>
            </a:r>
          </a:p>
          <a:p>
            <a:pPr marL="342900" indent="-342900"/>
            <a:r>
              <a:rPr lang="en-US" dirty="0">
                <a:latin typeface="Calibri" panose="020F0502020204030204" pitchFamily="34" charset="0"/>
                <a:ea typeface="Calibri" panose="020F0502020204030204" pitchFamily="34" charset="0"/>
                <a:cs typeface="Times New Roman" panose="02020603050405020304" pitchFamily="18" charset="0"/>
              </a:rPr>
              <a:t>The </a:t>
            </a:r>
            <a:r>
              <a:rPr lang="en-US" u="sng" dirty="0">
                <a:latin typeface="Calibri" panose="020F0502020204030204" pitchFamily="34" charset="0"/>
                <a:ea typeface="Calibri" panose="020F0502020204030204" pitchFamily="34" charset="0"/>
                <a:cs typeface="Times New Roman" panose="02020603050405020304" pitchFamily="18" charset="0"/>
              </a:rPr>
              <a:t>evidence for decomposition </a:t>
            </a:r>
            <a:r>
              <a:rPr lang="en-US" dirty="0">
                <a:latin typeface="Calibri" panose="020F0502020204030204" pitchFamily="34" charset="0"/>
                <a:ea typeface="Calibri" panose="020F0502020204030204" pitchFamily="34" charset="0"/>
                <a:cs typeface="Times New Roman" panose="02020603050405020304" pitchFamily="18" charset="0"/>
              </a:rPr>
              <a:t>would be that the flour was broken down into invisible gases </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u="sng" dirty="0" smtClean="0">
                <a:latin typeface="Calibri" panose="020F0502020204030204" pitchFamily="34" charset="0"/>
                <a:ea typeface="Calibri" panose="020F0502020204030204" pitchFamily="34" charset="0"/>
                <a:cs typeface="Times New Roman" panose="02020603050405020304" pitchFamily="18" charset="0"/>
              </a:rPr>
              <a:t>H</a:t>
            </a:r>
            <a:r>
              <a:rPr lang="en-US" sz="900" u="sng" dirty="0" smtClean="0">
                <a:latin typeface="Calibri" panose="020F0502020204030204" pitchFamily="34" charset="0"/>
                <a:ea typeface="Calibri" panose="020F0502020204030204" pitchFamily="34" charset="0"/>
                <a:cs typeface="Times New Roman" panose="02020603050405020304" pitchFamily="18" charset="0"/>
              </a:rPr>
              <a:t>2</a:t>
            </a:r>
            <a:r>
              <a:rPr lang="en-US" u="sng" dirty="0" smtClean="0">
                <a:latin typeface="Calibri" panose="020F0502020204030204" pitchFamily="34" charset="0"/>
                <a:ea typeface="Calibri" panose="020F0502020204030204" pitchFamily="34" charset="0"/>
                <a:cs typeface="Times New Roman" panose="02020603050405020304" pitchFamily="18" charset="0"/>
              </a:rPr>
              <a:t>O vapor, CO</a:t>
            </a:r>
            <a:r>
              <a:rPr lang="en-US" sz="900" u="sng" dirty="0" smtClean="0">
                <a:latin typeface="Calibri" panose="020F0502020204030204" pitchFamily="34" charset="0"/>
                <a:ea typeface="Calibri" panose="020F0502020204030204" pitchFamily="34" charset="0"/>
                <a:cs typeface="Times New Roman" panose="02020603050405020304" pitchFamily="18" charset="0"/>
              </a:rPr>
              <a:t>2</a:t>
            </a:r>
            <a:r>
              <a:rPr lang="en-US" dirty="0" smtClean="0">
                <a:latin typeface="Calibri" panose="020F0502020204030204" pitchFamily="34" charset="0"/>
                <a:ea typeface="Calibri" panose="020F0502020204030204" pitchFamily="34" charset="0"/>
                <a:cs typeface="Times New Roman" panose="02020603050405020304" pitchFamily="18" charset="0"/>
              </a:rPr>
              <a:t>) which </a:t>
            </a:r>
            <a:r>
              <a:rPr lang="en-US" dirty="0">
                <a:latin typeface="Calibri" panose="020F0502020204030204" pitchFamily="34" charset="0"/>
                <a:ea typeface="Calibri" panose="020F0502020204030204" pitchFamily="34" charset="0"/>
                <a:cs typeface="Times New Roman" panose="02020603050405020304" pitchFamily="18" charset="0"/>
              </a:rPr>
              <a:t>could not be easily identified.    </a:t>
            </a:r>
          </a:p>
          <a:p>
            <a:endParaRPr lang="en-US" dirty="0"/>
          </a:p>
        </p:txBody>
      </p:sp>
      <p:sp>
        <p:nvSpPr>
          <p:cNvPr id="4" name="Rectangle 3"/>
          <p:cNvSpPr/>
          <p:nvPr/>
        </p:nvSpPr>
        <p:spPr>
          <a:xfrm>
            <a:off x="114889" y="1690688"/>
            <a:ext cx="484672" cy="584775"/>
          </a:xfrm>
          <a:prstGeom prst="rect">
            <a:avLst/>
          </a:prstGeom>
          <a:noFill/>
        </p:spPr>
        <p:txBody>
          <a:bodyPr wrap="square" lIns="91440" tIns="45720" rIns="91440" bIns="45720">
            <a:spAutoFit/>
          </a:bodyPr>
          <a:lstStyle/>
          <a:p>
            <a:pPr algn="ctr"/>
            <a:r>
              <a:rPr lang="en-US" sz="3200" b="1" cap="none" spc="0" dirty="0" smtClean="0">
                <a:ln w="22225">
                  <a:solidFill>
                    <a:schemeClr val="accent2"/>
                  </a:solidFill>
                  <a:prstDash val="solid"/>
                </a:ln>
                <a:solidFill>
                  <a:schemeClr val="accent2">
                    <a:lumMod val="40000"/>
                    <a:lumOff val="60000"/>
                  </a:schemeClr>
                </a:solidFill>
                <a:effectLst/>
              </a:rPr>
              <a:t>T</a:t>
            </a:r>
            <a:endParaRPr lang="en-US" sz="3200" b="1" cap="none" spc="0" dirty="0">
              <a:ln w="22225">
                <a:solidFill>
                  <a:schemeClr val="accent2"/>
                </a:solidFill>
                <a:prstDash val="solid"/>
              </a:ln>
              <a:solidFill>
                <a:schemeClr val="accent2">
                  <a:lumMod val="40000"/>
                  <a:lumOff val="60000"/>
                </a:schemeClr>
              </a:solidFill>
              <a:effectLst/>
            </a:endParaRPr>
          </a:p>
        </p:txBody>
      </p:sp>
      <p:sp>
        <p:nvSpPr>
          <p:cNvPr id="5" name="Rectangle 4"/>
          <p:cNvSpPr/>
          <p:nvPr/>
        </p:nvSpPr>
        <p:spPr>
          <a:xfrm>
            <a:off x="127952" y="2275463"/>
            <a:ext cx="484672" cy="584775"/>
          </a:xfrm>
          <a:prstGeom prst="rect">
            <a:avLst/>
          </a:prstGeom>
          <a:noFill/>
        </p:spPr>
        <p:txBody>
          <a:bodyPr wrap="square" lIns="91440" tIns="45720" rIns="91440" bIns="45720">
            <a:spAutoFit/>
          </a:bodyPr>
          <a:lstStyle/>
          <a:p>
            <a:pPr algn="ctr"/>
            <a:r>
              <a:rPr lang="en-US" sz="3200" b="1" cap="none" spc="0" dirty="0" smtClean="0">
                <a:ln w="22225">
                  <a:solidFill>
                    <a:schemeClr val="accent2"/>
                  </a:solidFill>
                  <a:prstDash val="solid"/>
                </a:ln>
                <a:solidFill>
                  <a:schemeClr val="accent2">
                    <a:lumMod val="40000"/>
                    <a:lumOff val="60000"/>
                  </a:schemeClr>
                </a:solidFill>
                <a:effectLst/>
              </a:rPr>
              <a:t>T</a:t>
            </a:r>
            <a:endParaRPr lang="en-US" sz="3200" b="1" cap="none" spc="0" dirty="0">
              <a:ln w="22225">
                <a:solidFill>
                  <a:schemeClr val="accent2"/>
                </a:solidFill>
                <a:prstDash val="solid"/>
              </a:ln>
              <a:solidFill>
                <a:schemeClr val="accent2">
                  <a:lumMod val="40000"/>
                  <a:lumOff val="60000"/>
                </a:schemeClr>
              </a:solidFill>
              <a:effectLst/>
            </a:endParaRPr>
          </a:p>
        </p:txBody>
      </p:sp>
      <p:sp>
        <p:nvSpPr>
          <p:cNvPr id="6" name="Rectangle 5"/>
          <p:cNvSpPr/>
          <p:nvPr/>
        </p:nvSpPr>
        <p:spPr>
          <a:xfrm>
            <a:off x="129299" y="2996143"/>
            <a:ext cx="484672" cy="584775"/>
          </a:xfrm>
          <a:prstGeom prst="rect">
            <a:avLst/>
          </a:prstGeom>
          <a:noFill/>
        </p:spPr>
        <p:txBody>
          <a:bodyPr wrap="square" lIns="91440" tIns="45720" rIns="91440" bIns="45720">
            <a:spAutoFit/>
          </a:bodyPr>
          <a:lstStyle/>
          <a:p>
            <a:pPr algn="ctr"/>
            <a:r>
              <a:rPr lang="en-US" sz="3200" b="1" cap="none" spc="0" dirty="0" smtClean="0">
                <a:ln w="22225">
                  <a:solidFill>
                    <a:schemeClr val="accent2"/>
                  </a:solidFill>
                  <a:prstDash val="solid"/>
                </a:ln>
                <a:solidFill>
                  <a:schemeClr val="accent2">
                    <a:lumMod val="40000"/>
                    <a:lumOff val="60000"/>
                  </a:schemeClr>
                </a:solidFill>
                <a:effectLst/>
              </a:rPr>
              <a:t>O</a:t>
            </a:r>
            <a:endParaRPr lang="en-US" sz="3200" b="1" cap="none" spc="0" dirty="0">
              <a:ln w="22225">
                <a:solidFill>
                  <a:schemeClr val="accent2"/>
                </a:solidFill>
                <a:prstDash val="solid"/>
              </a:ln>
              <a:solidFill>
                <a:schemeClr val="accent2">
                  <a:lumMod val="40000"/>
                  <a:lumOff val="60000"/>
                </a:schemeClr>
              </a:solidFill>
              <a:effectLst/>
            </a:endParaRPr>
          </a:p>
        </p:txBody>
      </p:sp>
      <p:sp>
        <p:nvSpPr>
          <p:cNvPr id="7" name="Rectangle 6"/>
          <p:cNvSpPr/>
          <p:nvPr/>
        </p:nvSpPr>
        <p:spPr>
          <a:xfrm>
            <a:off x="114639" y="3716823"/>
            <a:ext cx="484672" cy="584775"/>
          </a:xfrm>
          <a:prstGeom prst="rect">
            <a:avLst/>
          </a:prstGeom>
          <a:noFill/>
        </p:spPr>
        <p:txBody>
          <a:bodyPr wrap="square" lIns="91440" tIns="45720" rIns="91440" bIns="45720">
            <a:spAutoFit/>
          </a:bodyPr>
          <a:lstStyle/>
          <a:p>
            <a:pPr algn="ctr"/>
            <a:r>
              <a:rPr lang="en-US" sz="3200" b="1" cap="none" spc="0" dirty="0" smtClean="0">
                <a:ln w="22225">
                  <a:solidFill>
                    <a:schemeClr val="accent2"/>
                  </a:solidFill>
                  <a:prstDash val="solid"/>
                </a:ln>
                <a:solidFill>
                  <a:schemeClr val="accent2">
                    <a:lumMod val="40000"/>
                    <a:lumOff val="60000"/>
                  </a:schemeClr>
                </a:solidFill>
                <a:effectLst/>
              </a:rPr>
              <a:t>O</a:t>
            </a:r>
            <a:endParaRPr lang="en-US" sz="3200" b="1" cap="none" spc="0" dirty="0">
              <a:ln w="22225">
                <a:solidFill>
                  <a:schemeClr val="accent2"/>
                </a:solidFill>
                <a:prstDash val="solid"/>
              </a:ln>
              <a:solidFill>
                <a:schemeClr val="accent2">
                  <a:lumMod val="40000"/>
                  <a:lumOff val="60000"/>
                </a:schemeClr>
              </a:solidFill>
              <a:effectLst/>
            </a:endParaRPr>
          </a:p>
        </p:txBody>
      </p:sp>
      <p:sp>
        <p:nvSpPr>
          <p:cNvPr id="8" name="Rectangle 7"/>
          <p:cNvSpPr/>
          <p:nvPr/>
        </p:nvSpPr>
        <p:spPr>
          <a:xfrm>
            <a:off x="127952" y="4437503"/>
            <a:ext cx="484672" cy="584775"/>
          </a:xfrm>
          <a:prstGeom prst="rect">
            <a:avLst/>
          </a:prstGeom>
          <a:noFill/>
        </p:spPr>
        <p:txBody>
          <a:bodyPr wrap="square" lIns="91440" tIns="45720" rIns="91440" bIns="45720">
            <a:spAutoFit/>
          </a:bodyPr>
          <a:lstStyle/>
          <a:p>
            <a:pPr algn="ctr"/>
            <a:r>
              <a:rPr lang="en-US" sz="3200" b="1" cap="none" spc="0" dirty="0" smtClean="0">
                <a:ln w="22225">
                  <a:solidFill>
                    <a:schemeClr val="accent2"/>
                  </a:solidFill>
                  <a:prstDash val="solid"/>
                </a:ln>
                <a:solidFill>
                  <a:schemeClr val="accent2">
                    <a:lumMod val="40000"/>
                    <a:lumOff val="60000"/>
                  </a:schemeClr>
                </a:solidFill>
                <a:effectLst/>
              </a:rPr>
              <a:t>T</a:t>
            </a:r>
            <a:endParaRPr lang="en-US" sz="3200" b="1" cap="none" spc="0" dirty="0">
              <a:ln w="22225">
                <a:solidFill>
                  <a:schemeClr val="accent2"/>
                </a:solidFill>
                <a:prstDash val="solid"/>
              </a:ln>
              <a:solidFill>
                <a:schemeClr val="accent2">
                  <a:lumMod val="40000"/>
                  <a:lumOff val="60000"/>
                </a:schemeClr>
              </a:solidFill>
              <a:effectLst/>
            </a:endParaRPr>
          </a:p>
        </p:txBody>
      </p:sp>
      <p:sp>
        <p:nvSpPr>
          <p:cNvPr id="9" name="Rectangle 8"/>
          <p:cNvSpPr/>
          <p:nvPr/>
        </p:nvSpPr>
        <p:spPr>
          <a:xfrm>
            <a:off x="129580" y="5346340"/>
            <a:ext cx="484672" cy="584775"/>
          </a:xfrm>
          <a:prstGeom prst="rect">
            <a:avLst/>
          </a:prstGeom>
          <a:noFill/>
        </p:spPr>
        <p:txBody>
          <a:bodyPr wrap="square" lIns="91440" tIns="45720" rIns="91440" bIns="45720">
            <a:spAutoFit/>
          </a:bodyPr>
          <a:lstStyle/>
          <a:p>
            <a:pPr algn="ctr"/>
            <a:r>
              <a:rPr lang="en-US" sz="3200" b="1" cap="none" spc="0" dirty="0" smtClean="0">
                <a:ln w="22225">
                  <a:solidFill>
                    <a:schemeClr val="accent2"/>
                  </a:solidFill>
                  <a:prstDash val="solid"/>
                </a:ln>
                <a:solidFill>
                  <a:schemeClr val="accent2">
                    <a:lumMod val="40000"/>
                    <a:lumOff val="60000"/>
                  </a:schemeClr>
                </a:solidFill>
                <a:effectLst/>
              </a:rPr>
              <a:t>O</a:t>
            </a:r>
            <a:endParaRPr lang="en-US" sz="32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937091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80">
                                          <p:stCondLst>
                                            <p:cond delay="0"/>
                                          </p:stCondLst>
                                        </p:cTn>
                                        <p:tgtEl>
                                          <p:spTgt spid="4"/>
                                        </p:tgtEl>
                                      </p:cBhvr>
                                    </p:animEffect>
                                    <p:anim calcmode="lin" valueType="num">
                                      <p:cBhvr>
                                        <p:cTn id="1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gtEl>
                                      </p:cBhvr>
                                      <p:to x="100000" y="60000"/>
                                    </p:animScale>
                                    <p:animScale>
                                      <p:cBhvr>
                                        <p:cTn id="21" dur="166" decel="50000">
                                          <p:stCondLst>
                                            <p:cond delay="676"/>
                                          </p:stCondLst>
                                        </p:cTn>
                                        <p:tgtEl>
                                          <p:spTgt spid="4"/>
                                        </p:tgtEl>
                                      </p:cBhvr>
                                      <p:to x="100000" y="100000"/>
                                    </p:animScale>
                                    <p:animScale>
                                      <p:cBhvr>
                                        <p:cTn id="22" dur="26">
                                          <p:stCondLst>
                                            <p:cond delay="1312"/>
                                          </p:stCondLst>
                                        </p:cTn>
                                        <p:tgtEl>
                                          <p:spTgt spid="4"/>
                                        </p:tgtEl>
                                      </p:cBhvr>
                                      <p:to x="100000" y="80000"/>
                                    </p:animScale>
                                    <p:animScale>
                                      <p:cBhvr>
                                        <p:cTn id="23" dur="166" decel="50000">
                                          <p:stCondLst>
                                            <p:cond delay="1338"/>
                                          </p:stCondLst>
                                        </p:cTn>
                                        <p:tgtEl>
                                          <p:spTgt spid="4"/>
                                        </p:tgtEl>
                                      </p:cBhvr>
                                      <p:to x="100000" y="100000"/>
                                    </p:animScale>
                                    <p:animScale>
                                      <p:cBhvr>
                                        <p:cTn id="24" dur="26">
                                          <p:stCondLst>
                                            <p:cond delay="1642"/>
                                          </p:stCondLst>
                                        </p:cTn>
                                        <p:tgtEl>
                                          <p:spTgt spid="4"/>
                                        </p:tgtEl>
                                      </p:cBhvr>
                                      <p:to x="100000" y="90000"/>
                                    </p:animScale>
                                    <p:animScale>
                                      <p:cBhvr>
                                        <p:cTn id="25" dur="166" decel="50000">
                                          <p:stCondLst>
                                            <p:cond delay="1668"/>
                                          </p:stCondLst>
                                        </p:cTn>
                                        <p:tgtEl>
                                          <p:spTgt spid="4"/>
                                        </p:tgtEl>
                                      </p:cBhvr>
                                      <p:to x="100000" y="100000"/>
                                    </p:animScale>
                                    <p:animScale>
                                      <p:cBhvr>
                                        <p:cTn id="26" dur="26">
                                          <p:stCondLst>
                                            <p:cond delay="1808"/>
                                          </p:stCondLst>
                                        </p:cTn>
                                        <p:tgtEl>
                                          <p:spTgt spid="4"/>
                                        </p:tgtEl>
                                      </p:cBhvr>
                                      <p:to x="100000" y="95000"/>
                                    </p:animScale>
                                    <p:animScale>
                                      <p:cBhvr>
                                        <p:cTn id="27" dur="166" decel="50000">
                                          <p:stCondLst>
                                            <p:cond delay="1834"/>
                                          </p:stCondLst>
                                        </p:cTn>
                                        <p:tgtEl>
                                          <p:spTgt spid="4"/>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1000"/>
                                        <p:tgtEl>
                                          <p:spTgt spid="3">
                                            <p:txEl>
                                              <p:pRg st="1" end="1"/>
                                            </p:txEl>
                                          </p:spTgt>
                                        </p:tgtEl>
                                      </p:cBhvr>
                                    </p:animEffect>
                                    <p:anim calcmode="lin" valueType="num">
                                      <p:cBhvr>
                                        <p:cTn id="3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wipe(down)">
                                      <p:cBhvr>
                                        <p:cTn id="39" dur="580">
                                          <p:stCondLst>
                                            <p:cond delay="0"/>
                                          </p:stCondLst>
                                        </p:cTn>
                                        <p:tgtEl>
                                          <p:spTgt spid="5"/>
                                        </p:tgtEl>
                                      </p:cBhvr>
                                    </p:animEffect>
                                    <p:anim calcmode="lin" valueType="num">
                                      <p:cBhvr>
                                        <p:cTn id="40"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5" dur="26">
                                          <p:stCondLst>
                                            <p:cond delay="650"/>
                                          </p:stCondLst>
                                        </p:cTn>
                                        <p:tgtEl>
                                          <p:spTgt spid="5"/>
                                        </p:tgtEl>
                                      </p:cBhvr>
                                      <p:to x="100000" y="60000"/>
                                    </p:animScale>
                                    <p:animScale>
                                      <p:cBhvr>
                                        <p:cTn id="46" dur="166" decel="50000">
                                          <p:stCondLst>
                                            <p:cond delay="676"/>
                                          </p:stCondLst>
                                        </p:cTn>
                                        <p:tgtEl>
                                          <p:spTgt spid="5"/>
                                        </p:tgtEl>
                                      </p:cBhvr>
                                      <p:to x="100000" y="100000"/>
                                    </p:animScale>
                                    <p:animScale>
                                      <p:cBhvr>
                                        <p:cTn id="47" dur="26">
                                          <p:stCondLst>
                                            <p:cond delay="1312"/>
                                          </p:stCondLst>
                                        </p:cTn>
                                        <p:tgtEl>
                                          <p:spTgt spid="5"/>
                                        </p:tgtEl>
                                      </p:cBhvr>
                                      <p:to x="100000" y="80000"/>
                                    </p:animScale>
                                    <p:animScale>
                                      <p:cBhvr>
                                        <p:cTn id="48" dur="166" decel="50000">
                                          <p:stCondLst>
                                            <p:cond delay="1338"/>
                                          </p:stCondLst>
                                        </p:cTn>
                                        <p:tgtEl>
                                          <p:spTgt spid="5"/>
                                        </p:tgtEl>
                                      </p:cBhvr>
                                      <p:to x="100000" y="100000"/>
                                    </p:animScale>
                                    <p:animScale>
                                      <p:cBhvr>
                                        <p:cTn id="49" dur="26">
                                          <p:stCondLst>
                                            <p:cond delay="1642"/>
                                          </p:stCondLst>
                                        </p:cTn>
                                        <p:tgtEl>
                                          <p:spTgt spid="5"/>
                                        </p:tgtEl>
                                      </p:cBhvr>
                                      <p:to x="100000" y="90000"/>
                                    </p:animScale>
                                    <p:animScale>
                                      <p:cBhvr>
                                        <p:cTn id="50" dur="166" decel="50000">
                                          <p:stCondLst>
                                            <p:cond delay="1668"/>
                                          </p:stCondLst>
                                        </p:cTn>
                                        <p:tgtEl>
                                          <p:spTgt spid="5"/>
                                        </p:tgtEl>
                                      </p:cBhvr>
                                      <p:to x="100000" y="100000"/>
                                    </p:animScale>
                                    <p:animScale>
                                      <p:cBhvr>
                                        <p:cTn id="51" dur="26">
                                          <p:stCondLst>
                                            <p:cond delay="1808"/>
                                          </p:stCondLst>
                                        </p:cTn>
                                        <p:tgtEl>
                                          <p:spTgt spid="5"/>
                                        </p:tgtEl>
                                      </p:cBhvr>
                                      <p:to x="100000" y="95000"/>
                                    </p:animScale>
                                    <p:animScale>
                                      <p:cBhvr>
                                        <p:cTn id="52" dur="166" decel="50000">
                                          <p:stCondLst>
                                            <p:cond delay="1834"/>
                                          </p:stCondLst>
                                        </p:cTn>
                                        <p:tgtEl>
                                          <p:spTgt spid="5"/>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3">
                                            <p:txEl>
                                              <p:pRg st="2" end="2"/>
                                            </p:txEl>
                                          </p:spTgt>
                                        </p:tgtEl>
                                        <p:attrNameLst>
                                          <p:attrName>style.visibility</p:attrName>
                                        </p:attrNameLst>
                                      </p:cBhvr>
                                      <p:to>
                                        <p:strVal val="visible"/>
                                      </p:to>
                                    </p:set>
                                    <p:animEffect transition="in" filter="fade">
                                      <p:cBhvr>
                                        <p:cTn id="57" dur="1000"/>
                                        <p:tgtEl>
                                          <p:spTgt spid="3">
                                            <p:txEl>
                                              <p:pRg st="2" end="2"/>
                                            </p:txEl>
                                          </p:spTgt>
                                        </p:tgtEl>
                                      </p:cBhvr>
                                    </p:animEffect>
                                    <p:anim calcmode="lin" valueType="num">
                                      <p:cBhvr>
                                        <p:cTn id="5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1" presetClass="entr" presetSubtype="0" fill="hold" grpId="0" nodeType="clickEffect">
                                  <p:stCondLst>
                                    <p:cond delay="0"/>
                                  </p:stCondLst>
                                  <p:iterate type="lt">
                                    <p:tmPct val="10000"/>
                                  </p:iterate>
                                  <p:childTnLst>
                                    <p:set>
                                      <p:cBhvr>
                                        <p:cTn id="63" dur="1" fill="hold">
                                          <p:stCondLst>
                                            <p:cond delay="0"/>
                                          </p:stCondLst>
                                        </p:cTn>
                                        <p:tgtEl>
                                          <p:spTgt spid="6"/>
                                        </p:tgtEl>
                                        <p:attrNameLst>
                                          <p:attrName>style.visibility</p:attrName>
                                        </p:attrNameLst>
                                      </p:cBhvr>
                                      <p:to>
                                        <p:strVal val="visible"/>
                                      </p:to>
                                    </p:set>
                                    <p:anim calcmode="lin" valueType="num">
                                      <p:cBhvr>
                                        <p:cTn id="64"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65" dur="500" fill="hold"/>
                                        <p:tgtEl>
                                          <p:spTgt spid="6"/>
                                        </p:tgtEl>
                                        <p:attrNameLst>
                                          <p:attrName>ppt_y</p:attrName>
                                        </p:attrNameLst>
                                      </p:cBhvr>
                                      <p:tavLst>
                                        <p:tav tm="0">
                                          <p:val>
                                            <p:strVal val="#ppt_y"/>
                                          </p:val>
                                        </p:tav>
                                        <p:tav tm="100000">
                                          <p:val>
                                            <p:strVal val="#ppt_y"/>
                                          </p:val>
                                        </p:tav>
                                      </p:tavLst>
                                    </p:anim>
                                    <p:anim calcmode="lin" valueType="num">
                                      <p:cBhvr>
                                        <p:cTn id="66"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67"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68" dur="500" tmFilter="0,0; .5, 1; 1, 1"/>
                                        <p:tgtEl>
                                          <p:spTgt spid="6"/>
                                        </p:tgtEl>
                                      </p:cBhvr>
                                    </p:animEffect>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nodeType="clickEffect">
                                  <p:stCondLst>
                                    <p:cond delay="0"/>
                                  </p:stCondLst>
                                  <p:childTnLst>
                                    <p:set>
                                      <p:cBhvr>
                                        <p:cTn id="72" dur="1" fill="hold">
                                          <p:stCondLst>
                                            <p:cond delay="0"/>
                                          </p:stCondLst>
                                        </p:cTn>
                                        <p:tgtEl>
                                          <p:spTgt spid="3">
                                            <p:txEl>
                                              <p:pRg st="3" end="3"/>
                                            </p:txEl>
                                          </p:spTgt>
                                        </p:tgtEl>
                                        <p:attrNameLst>
                                          <p:attrName>style.visibility</p:attrName>
                                        </p:attrNameLst>
                                      </p:cBhvr>
                                      <p:to>
                                        <p:strVal val="visible"/>
                                      </p:to>
                                    </p:set>
                                    <p:animEffect transition="in" filter="fade">
                                      <p:cBhvr>
                                        <p:cTn id="73" dur="1000"/>
                                        <p:tgtEl>
                                          <p:spTgt spid="3">
                                            <p:txEl>
                                              <p:pRg st="3" end="3"/>
                                            </p:txEl>
                                          </p:spTgt>
                                        </p:tgtEl>
                                      </p:cBhvr>
                                    </p:animEffect>
                                    <p:anim calcmode="lin" valueType="num">
                                      <p:cBhvr>
                                        <p:cTn id="7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1" presetClass="entr" presetSubtype="0" fill="hold" grpId="0" nodeType="clickEffect">
                                  <p:stCondLst>
                                    <p:cond delay="0"/>
                                  </p:stCondLst>
                                  <p:iterate type="lt">
                                    <p:tmPct val="10000"/>
                                  </p:iterate>
                                  <p:childTnLst>
                                    <p:set>
                                      <p:cBhvr>
                                        <p:cTn id="79" dur="1" fill="hold">
                                          <p:stCondLst>
                                            <p:cond delay="0"/>
                                          </p:stCondLst>
                                        </p:cTn>
                                        <p:tgtEl>
                                          <p:spTgt spid="7"/>
                                        </p:tgtEl>
                                        <p:attrNameLst>
                                          <p:attrName>style.visibility</p:attrName>
                                        </p:attrNameLst>
                                      </p:cBhvr>
                                      <p:to>
                                        <p:strVal val="visible"/>
                                      </p:to>
                                    </p:set>
                                    <p:anim calcmode="lin" valueType="num">
                                      <p:cBhvr>
                                        <p:cTn id="80"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81" dur="500" fill="hold"/>
                                        <p:tgtEl>
                                          <p:spTgt spid="7"/>
                                        </p:tgtEl>
                                        <p:attrNameLst>
                                          <p:attrName>ppt_y</p:attrName>
                                        </p:attrNameLst>
                                      </p:cBhvr>
                                      <p:tavLst>
                                        <p:tav tm="0">
                                          <p:val>
                                            <p:strVal val="#ppt_y"/>
                                          </p:val>
                                        </p:tav>
                                        <p:tav tm="100000">
                                          <p:val>
                                            <p:strVal val="#ppt_y"/>
                                          </p:val>
                                        </p:tav>
                                      </p:tavLst>
                                    </p:anim>
                                    <p:anim calcmode="lin" valueType="num">
                                      <p:cBhvr>
                                        <p:cTn id="82"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83"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84" dur="500" tmFilter="0,0; .5, 1; 1, 1"/>
                                        <p:tgtEl>
                                          <p:spTgt spid="7"/>
                                        </p:tgtEl>
                                      </p:cBhvr>
                                    </p:animEffect>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nodeType="clickEffect">
                                  <p:stCondLst>
                                    <p:cond delay="0"/>
                                  </p:stCondLst>
                                  <p:childTnLst>
                                    <p:set>
                                      <p:cBhvr>
                                        <p:cTn id="88" dur="1" fill="hold">
                                          <p:stCondLst>
                                            <p:cond delay="0"/>
                                          </p:stCondLst>
                                        </p:cTn>
                                        <p:tgtEl>
                                          <p:spTgt spid="3">
                                            <p:txEl>
                                              <p:pRg st="4" end="4"/>
                                            </p:txEl>
                                          </p:spTgt>
                                        </p:tgtEl>
                                        <p:attrNameLst>
                                          <p:attrName>style.visibility</p:attrName>
                                        </p:attrNameLst>
                                      </p:cBhvr>
                                      <p:to>
                                        <p:strVal val="visible"/>
                                      </p:to>
                                    </p:set>
                                    <p:animEffect transition="in" filter="fade">
                                      <p:cBhvr>
                                        <p:cTn id="89" dur="1000"/>
                                        <p:tgtEl>
                                          <p:spTgt spid="3">
                                            <p:txEl>
                                              <p:pRg st="4" end="4"/>
                                            </p:txEl>
                                          </p:spTgt>
                                        </p:tgtEl>
                                      </p:cBhvr>
                                    </p:animEffect>
                                    <p:anim calcmode="lin" valueType="num">
                                      <p:cBhvr>
                                        <p:cTn id="9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6" presetClass="entr" presetSubtype="0" fill="hold" grpId="0" nodeType="clickEffect">
                                  <p:stCondLst>
                                    <p:cond delay="0"/>
                                  </p:stCondLst>
                                  <p:childTnLst>
                                    <p:set>
                                      <p:cBhvr>
                                        <p:cTn id="95" dur="1" fill="hold">
                                          <p:stCondLst>
                                            <p:cond delay="0"/>
                                          </p:stCondLst>
                                        </p:cTn>
                                        <p:tgtEl>
                                          <p:spTgt spid="8"/>
                                        </p:tgtEl>
                                        <p:attrNameLst>
                                          <p:attrName>style.visibility</p:attrName>
                                        </p:attrNameLst>
                                      </p:cBhvr>
                                      <p:to>
                                        <p:strVal val="visible"/>
                                      </p:to>
                                    </p:set>
                                    <p:animEffect transition="in" filter="wipe(down)">
                                      <p:cBhvr>
                                        <p:cTn id="96" dur="580">
                                          <p:stCondLst>
                                            <p:cond delay="0"/>
                                          </p:stCondLst>
                                        </p:cTn>
                                        <p:tgtEl>
                                          <p:spTgt spid="8"/>
                                        </p:tgtEl>
                                      </p:cBhvr>
                                    </p:animEffect>
                                    <p:anim calcmode="lin" valueType="num">
                                      <p:cBhvr>
                                        <p:cTn id="97"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8"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99"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00"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01"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02" dur="26">
                                          <p:stCondLst>
                                            <p:cond delay="650"/>
                                          </p:stCondLst>
                                        </p:cTn>
                                        <p:tgtEl>
                                          <p:spTgt spid="8"/>
                                        </p:tgtEl>
                                      </p:cBhvr>
                                      <p:to x="100000" y="60000"/>
                                    </p:animScale>
                                    <p:animScale>
                                      <p:cBhvr>
                                        <p:cTn id="103" dur="166" decel="50000">
                                          <p:stCondLst>
                                            <p:cond delay="676"/>
                                          </p:stCondLst>
                                        </p:cTn>
                                        <p:tgtEl>
                                          <p:spTgt spid="8"/>
                                        </p:tgtEl>
                                      </p:cBhvr>
                                      <p:to x="100000" y="100000"/>
                                    </p:animScale>
                                    <p:animScale>
                                      <p:cBhvr>
                                        <p:cTn id="104" dur="26">
                                          <p:stCondLst>
                                            <p:cond delay="1312"/>
                                          </p:stCondLst>
                                        </p:cTn>
                                        <p:tgtEl>
                                          <p:spTgt spid="8"/>
                                        </p:tgtEl>
                                      </p:cBhvr>
                                      <p:to x="100000" y="80000"/>
                                    </p:animScale>
                                    <p:animScale>
                                      <p:cBhvr>
                                        <p:cTn id="105" dur="166" decel="50000">
                                          <p:stCondLst>
                                            <p:cond delay="1338"/>
                                          </p:stCondLst>
                                        </p:cTn>
                                        <p:tgtEl>
                                          <p:spTgt spid="8"/>
                                        </p:tgtEl>
                                      </p:cBhvr>
                                      <p:to x="100000" y="100000"/>
                                    </p:animScale>
                                    <p:animScale>
                                      <p:cBhvr>
                                        <p:cTn id="106" dur="26">
                                          <p:stCondLst>
                                            <p:cond delay="1642"/>
                                          </p:stCondLst>
                                        </p:cTn>
                                        <p:tgtEl>
                                          <p:spTgt spid="8"/>
                                        </p:tgtEl>
                                      </p:cBhvr>
                                      <p:to x="100000" y="90000"/>
                                    </p:animScale>
                                    <p:animScale>
                                      <p:cBhvr>
                                        <p:cTn id="107" dur="166" decel="50000">
                                          <p:stCondLst>
                                            <p:cond delay="1668"/>
                                          </p:stCondLst>
                                        </p:cTn>
                                        <p:tgtEl>
                                          <p:spTgt spid="8"/>
                                        </p:tgtEl>
                                      </p:cBhvr>
                                      <p:to x="100000" y="100000"/>
                                    </p:animScale>
                                    <p:animScale>
                                      <p:cBhvr>
                                        <p:cTn id="108" dur="26">
                                          <p:stCondLst>
                                            <p:cond delay="1808"/>
                                          </p:stCondLst>
                                        </p:cTn>
                                        <p:tgtEl>
                                          <p:spTgt spid="8"/>
                                        </p:tgtEl>
                                      </p:cBhvr>
                                      <p:to x="100000" y="95000"/>
                                    </p:animScale>
                                    <p:animScale>
                                      <p:cBhvr>
                                        <p:cTn id="109" dur="166" decel="50000">
                                          <p:stCondLst>
                                            <p:cond delay="1834"/>
                                          </p:stCondLst>
                                        </p:cTn>
                                        <p:tgtEl>
                                          <p:spTgt spid="8"/>
                                        </p:tgtEl>
                                      </p:cBhvr>
                                      <p:to x="100000" y="100000"/>
                                    </p:animScale>
                                  </p:childTnLst>
                                </p:cTn>
                              </p:par>
                            </p:childTnLst>
                          </p:cTn>
                        </p:par>
                      </p:childTnLst>
                    </p:cTn>
                  </p:par>
                  <p:par>
                    <p:cTn id="110" fill="hold">
                      <p:stCondLst>
                        <p:cond delay="indefinite"/>
                      </p:stCondLst>
                      <p:childTnLst>
                        <p:par>
                          <p:cTn id="111" fill="hold">
                            <p:stCondLst>
                              <p:cond delay="0"/>
                            </p:stCondLst>
                            <p:childTnLst>
                              <p:par>
                                <p:cTn id="112" presetID="42" presetClass="entr" presetSubtype="0" fill="hold" nodeType="clickEffect">
                                  <p:stCondLst>
                                    <p:cond delay="0"/>
                                  </p:stCondLst>
                                  <p:childTnLst>
                                    <p:set>
                                      <p:cBhvr>
                                        <p:cTn id="113" dur="1" fill="hold">
                                          <p:stCondLst>
                                            <p:cond delay="0"/>
                                          </p:stCondLst>
                                        </p:cTn>
                                        <p:tgtEl>
                                          <p:spTgt spid="3">
                                            <p:txEl>
                                              <p:pRg st="5" end="5"/>
                                            </p:txEl>
                                          </p:spTgt>
                                        </p:tgtEl>
                                        <p:attrNameLst>
                                          <p:attrName>style.visibility</p:attrName>
                                        </p:attrNameLst>
                                      </p:cBhvr>
                                      <p:to>
                                        <p:strVal val="visible"/>
                                      </p:to>
                                    </p:set>
                                    <p:animEffect transition="in" filter="fade">
                                      <p:cBhvr>
                                        <p:cTn id="114" dur="1000"/>
                                        <p:tgtEl>
                                          <p:spTgt spid="3">
                                            <p:txEl>
                                              <p:pRg st="5" end="5"/>
                                            </p:txEl>
                                          </p:spTgt>
                                        </p:tgtEl>
                                      </p:cBhvr>
                                    </p:animEffect>
                                    <p:anim calcmode="lin" valueType="num">
                                      <p:cBhvr>
                                        <p:cTn id="1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41" presetClass="entr" presetSubtype="0" fill="hold" grpId="0" nodeType="clickEffect">
                                  <p:stCondLst>
                                    <p:cond delay="0"/>
                                  </p:stCondLst>
                                  <p:iterate type="lt">
                                    <p:tmPct val="10000"/>
                                  </p:iterate>
                                  <p:childTnLst>
                                    <p:set>
                                      <p:cBhvr>
                                        <p:cTn id="120" dur="1" fill="hold">
                                          <p:stCondLst>
                                            <p:cond delay="0"/>
                                          </p:stCondLst>
                                        </p:cTn>
                                        <p:tgtEl>
                                          <p:spTgt spid="9"/>
                                        </p:tgtEl>
                                        <p:attrNameLst>
                                          <p:attrName>style.visibility</p:attrName>
                                        </p:attrNameLst>
                                      </p:cBhvr>
                                      <p:to>
                                        <p:strVal val="visible"/>
                                      </p:to>
                                    </p:set>
                                    <p:anim calcmode="lin" valueType="num">
                                      <p:cBhvr>
                                        <p:cTn id="121"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122" dur="500" fill="hold"/>
                                        <p:tgtEl>
                                          <p:spTgt spid="9"/>
                                        </p:tgtEl>
                                        <p:attrNameLst>
                                          <p:attrName>ppt_y</p:attrName>
                                        </p:attrNameLst>
                                      </p:cBhvr>
                                      <p:tavLst>
                                        <p:tav tm="0">
                                          <p:val>
                                            <p:strVal val="#ppt_y"/>
                                          </p:val>
                                        </p:tav>
                                        <p:tav tm="100000">
                                          <p:val>
                                            <p:strVal val="#ppt_y"/>
                                          </p:val>
                                        </p:tav>
                                      </p:tavLst>
                                    </p:anim>
                                    <p:anim calcmode="lin" valueType="num">
                                      <p:cBhvr>
                                        <p:cTn id="123"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24"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25" dur="500" tmFilter="0,0; .5, 1; 1, 1"/>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Topic 2:  Classification of Dragon Breath Reaction</a:t>
            </a:r>
            <a:endParaRPr lang="en-US" dirty="0"/>
          </a:p>
        </p:txBody>
      </p:sp>
      <p:sp>
        <p:nvSpPr>
          <p:cNvPr id="3" name="Content Placeholder 2"/>
          <p:cNvSpPr>
            <a:spLocks noGrp="1"/>
          </p:cNvSpPr>
          <p:nvPr>
            <p:ph idx="1"/>
          </p:nvPr>
        </p:nvSpPr>
        <p:spPr>
          <a:xfrm>
            <a:off x="1141025" y="1825624"/>
            <a:ext cx="10771910" cy="4602885"/>
          </a:xfrm>
        </p:spPr>
        <p:txBody>
          <a:bodyPr>
            <a:normAutofit/>
          </a:bodyPr>
          <a:lstStyle/>
          <a:p>
            <a:pPr marL="342900" indent="-342900"/>
            <a:r>
              <a:rPr lang="en-US" dirty="0">
                <a:latin typeface="Calibri" panose="020F0502020204030204" pitchFamily="34" charset="0"/>
                <a:ea typeface="Calibri" panose="020F0502020204030204" pitchFamily="34" charset="0"/>
                <a:cs typeface="Times New Roman" panose="02020603050405020304" pitchFamily="18" charset="0"/>
              </a:rPr>
              <a:t>There was </a:t>
            </a:r>
            <a:r>
              <a:rPr lang="en-US" u="sng" dirty="0">
                <a:latin typeface="Calibri" panose="020F0502020204030204" pitchFamily="34" charset="0"/>
                <a:ea typeface="Calibri" panose="020F0502020204030204" pitchFamily="34" charset="0"/>
                <a:cs typeface="Times New Roman" panose="02020603050405020304" pitchFamily="18" charset="0"/>
              </a:rPr>
              <a:t>little evidence for anything more complicated being formed</a:t>
            </a:r>
            <a:r>
              <a:rPr lang="en-US" dirty="0">
                <a:latin typeface="Calibri" panose="020F0502020204030204" pitchFamily="34" charset="0"/>
                <a:ea typeface="Calibri" panose="020F0502020204030204" pitchFamily="34" charset="0"/>
                <a:cs typeface="Times New Roman" panose="02020603050405020304" pitchFamily="18" charset="0"/>
              </a:rPr>
              <a:t>.  </a:t>
            </a:r>
          </a:p>
          <a:p>
            <a:pPr marL="342900" indent="-342900"/>
            <a:r>
              <a:rPr lang="en-US" dirty="0" smtClean="0">
                <a:latin typeface="Calibri" panose="020F0502020204030204" pitchFamily="34" charset="0"/>
                <a:ea typeface="Calibri" panose="020F0502020204030204" pitchFamily="34" charset="0"/>
                <a:cs typeface="Times New Roman" panose="02020603050405020304" pitchFamily="18" charset="0"/>
              </a:rPr>
              <a:t>The </a:t>
            </a:r>
            <a:r>
              <a:rPr lang="en-US" dirty="0">
                <a:latin typeface="Calibri" panose="020F0502020204030204" pitchFamily="34" charset="0"/>
                <a:ea typeface="Calibri" panose="020F0502020204030204" pitchFamily="34" charset="0"/>
                <a:cs typeface="Times New Roman" panose="02020603050405020304" pitchFamily="18" charset="0"/>
              </a:rPr>
              <a:t>text states </a:t>
            </a:r>
            <a:r>
              <a:rPr lang="en-US" u="sng" dirty="0">
                <a:latin typeface="Calibri" panose="020F0502020204030204" pitchFamily="34" charset="0"/>
                <a:ea typeface="Calibri" panose="020F0502020204030204" pitchFamily="34" charset="0"/>
                <a:cs typeface="Times New Roman" panose="02020603050405020304" pitchFamily="18" charset="0"/>
              </a:rPr>
              <a:t>the reaction between carbon and oxygen is a synthesis reaction (C + O</a:t>
            </a:r>
            <a:r>
              <a:rPr lang="en-US" sz="1000" u="sng" dirty="0">
                <a:latin typeface="Calibri" panose="020F0502020204030204" pitchFamily="34" charset="0"/>
                <a:ea typeface="Calibri" panose="020F0502020204030204" pitchFamily="34" charset="0"/>
                <a:cs typeface="Times New Roman" panose="02020603050405020304" pitchFamily="18" charset="0"/>
              </a:rPr>
              <a:t>2</a:t>
            </a:r>
            <a:r>
              <a:rPr lang="en-US" u="sng" dirty="0">
                <a:latin typeface="Calibri" panose="020F0502020204030204" pitchFamily="34" charset="0"/>
                <a:ea typeface="Calibri" panose="020F0502020204030204" pitchFamily="34" charset="0"/>
                <a:cs typeface="Times New Roman" panose="02020603050405020304" pitchFamily="18" charset="0"/>
              </a:rPr>
              <a:t> </a:t>
            </a:r>
            <a:r>
              <a:rPr lang="en-US" u="sng" dirty="0">
                <a:latin typeface="Calibri" panose="020F0502020204030204" pitchFamily="34" charset="0"/>
                <a:ea typeface="Calibri" panose="020F0502020204030204" pitchFamily="34" charset="0"/>
                <a:cs typeface="Calibri" panose="020F0502020204030204" pitchFamily="34" charset="0"/>
              </a:rPr>
              <a:t>→</a:t>
            </a:r>
            <a:r>
              <a:rPr lang="en-US" u="sng" dirty="0">
                <a:latin typeface="Calibri" panose="020F0502020204030204" pitchFamily="34" charset="0"/>
                <a:ea typeface="Calibri" panose="020F0502020204030204" pitchFamily="34" charset="0"/>
                <a:cs typeface="Times New Roman" panose="02020603050405020304" pitchFamily="18" charset="0"/>
              </a:rPr>
              <a:t>CO</a:t>
            </a:r>
            <a:r>
              <a:rPr lang="en-US" sz="1000" u="sng" dirty="0">
                <a:latin typeface="Calibri" panose="020F0502020204030204" pitchFamily="34" charset="0"/>
                <a:ea typeface="Calibri" panose="020F0502020204030204" pitchFamily="34" charset="0"/>
                <a:cs typeface="Times New Roman" panose="02020603050405020304" pitchFamily="18" charset="0"/>
              </a:rPr>
              <a:t>2</a:t>
            </a:r>
            <a:r>
              <a:rPr lang="en-US" dirty="0">
                <a:latin typeface="Calibri" panose="020F0502020204030204" pitchFamily="34" charset="0"/>
                <a:ea typeface="Calibri" panose="020F0502020204030204" pitchFamily="34" charset="0"/>
                <a:cs typeface="Times New Roman" panose="02020603050405020304" pitchFamily="18" charset="0"/>
              </a:rPr>
              <a:t>).  </a:t>
            </a:r>
          </a:p>
          <a:p>
            <a:pPr marL="342900" indent="-342900"/>
            <a:r>
              <a:rPr lang="en-US" dirty="0">
                <a:latin typeface="Calibri" panose="020F0502020204030204" pitchFamily="34" charset="0"/>
                <a:ea typeface="Calibri" panose="020F0502020204030204" pitchFamily="34" charset="0"/>
                <a:cs typeface="Times New Roman" panose="02020603050405020304" pitchFamily="18" charset="0"/>
              </a:rPr>
              <a:t>Since flour has a lot of carbon in it, it could have the same classification, but </a:t>
            </a:r>
            <a:r>
              <a:rPr lang="en-US" u="sng" dirty="0">
                <a:latin typeface="Calibri" panose="020F0502020204030204" pitchFamily="34" charset="0"/>
                <a:ea typeface="Calibri" panose="020F0502020204030204" pitchFamily="34" charset="0"/>
                <a:cs typeface="Times New Roman" panose="02020603050405020304" pitchFamily="18" charset="0"/>
              </a:rPr>
              <a:t>there is little observable evidence </a:t>
            </a:r>
            <a:r>
              <a:rPr lang="en-US" dirty="0">
                <a:latin typeface="Calibri" panose="020F0502020204030204" pitchFamily="34" charset="0"/>
                <a:ea typeface="Calibri" panose="020F0502020204030204" pitchFamily="34" charset="0"/>
                <a:cs typeface="Times New Roman" panose="02020603050405020304" pitchFamily="18" charset="0"/>
              </a:rPr>
              <a:t>to confirm this either.  </a:t>
            </a:r>
          </a:p>
          <a:p>
            <a:pPr marL="342900" indent="-342900"/>
            <a:r>
              <a:rPr lang="en-US" dirty="0">
                <a:latin typeface="Calibri" panose="020F0502020204030204" pitchFamily="34" charset="0"/>
                <a:ea typeface="Calibri" panose="020F0502020204030204" pitchFamily="34" charset="0"/>
                <a:cs typeface="Times New Roman" panose="02020603050405020304" pitchFamily="18" charset="0"/>
              </a:rPr>
              <a:t>Also</a:t>
            </a:r>
            <a:r>
              <a:rPr lang="en-US" u="sng" dirty="0">
                <a:latin typeface="Calibri" panose="020F0502020204030204" pitchFamily="34" charset="0"/>
                <a:ea typeface="Calibri" panose="020F0502020204030204" pitchFamily="34" charset="0"/>
                <a:cs typeface="Times New Roman" panose="02020603050405020304" pitchFamily="18" charset="0"/>
              </a:rPr>
              <a:t>, flour is not pure carbon; it has hydrogen and oxygen </a:t>
            </a:r>
            <a:r>
              <a:rPr lang="en-US" dirty="0">
                <a:latin typeface="Calibri" panose="020F0502020204030204" pitchFamily="34" charset="0"/>
                <a:ea typeface="Calibri" panose="020F0502020204030204" pitchFamily="34" charset="0"/>
                <a:cs typeface="Times New Roman" panose="02020603050405020304" pitchFamily="18" charset="0"/>
              </a:rPr>
              <a:t>in it as well.  </a:t>
            </a:r>
          </a:p>
          <a:p>
            <a:pPr marL="342900" indent="-342900"/>
            <a:r>
              <a:rPr lang="en-US" dirty="0">
                <a:latin typeface="Calibri" panose="020F0502020204030204" pitchFamily="34" charset="0"/>
                <a:ea typeface="Calibri" panose="020F0502020204030204" pitchFamily="34" charset="0"/>
                <a:cs typeface="Times New Roman" panose="02020603050405020304" pitchFamily="18" charset="0"/>
              </a:rPr>
              <a:t>Therefore, based on the text, </a:t>
            </a:r>
            <a:r>
              <a:rPr lang="en-US" u="sng" dirty="0">
                <a:latin typeface="Calibri" panose="020F0502020204030204" pitchFamily="34" charset="0"/>
                <a:ea typeface="Calibri" panose="020F0502020204030204" pitchFamily="34" charset="0"/>
                <a:cs typeface="Times New Roman" panose="02020603050405020304" pitchFamily="18" charset="0"/>
              </a:rPr>
              <a:t>decomposition seems to be the most likely classification based on what was observed or not observed</a:t>
            </a:r>
            <a:r>
              <a:rPr lang="en-US" dirty="0">
                <a:latin typeface="Calibri" panose="020F0502020204030204" pitchFamily="34" charset="0"/>
                <a:ea typeface="Calibri" panose="020F0502020204030204" pitchFamily="34" charset="0"/>
                <a:cs typeface="Times New Roman" panose="02020603050405020304" pitchFamily="18" charset="0"/>
              </a:rPr>
              <a:t>, in these conditions.  </a:t>
            </a:r>
            <a:endParaRPr lang="en-US" dirty="0"/>
          </a:p>
        </p:txBody>
      </p:sp>
      <p:sp>
        <p:nvSpPr>
          <p:cNvPr id="4" name="Rectangle 3"/>
          <p:cNvSpPr/>
          <p:nvPr/>
        </p:nvSpPr>
        <p:spPr>
          <a:xfrm>
            <a:off x="470267" y="1729877"/>
            <a:ext cx="484672" cy="584775"/>
          </a:xfrm>
          <a:prstGeom prst="rect">
            <a:avLst/>
          </a:prstGeom>
          <a:noFill/>
        </p:spPr>
        <p:txBody>
          <a:bodyPr wrap="square" lIns="91440" tIns="45720" rIns="91440" bIns="45720">
            <a:spAutoFit/>
          </a:bodyPr>
          <a:lstStyle/>
          <a:p>
            <a:pPr algn="ctr"/>
            <a:r>
              <a:rPr lang="en-US" sz="3200" b="1" cap="none" spc="0" dirty="0" smtClean="0">
                <a:ln w="22225">
                  <a:solidFill>
                    <a:schemeClr val="accent2"/>
                  </a:solidFill>
                  <a:prstDash val="solid"/>
                </a:ln>
                <a:solidFill>
                  <a:schemeClr val="accent2">
                    <a:lumMod val="40000"/>
                    <a:lumOff val="60000"/>
                  </a:schemeClr>
                </a:solidFill>
                <a:effectLst/>
              </a:rPr>
              <a:t>O</a:t>
            </a:r>
            <a:endParaRPr lang="en-US" sz="3200" b="1" cap="none" spc="0" dirty="0">
              <a:ln w="22225">
                <a:solidFill>
                  <a:schemeClr val="accent2"/>
                </a:solidFill>
                <a:prstDash val="solid"/>
              </a:ln>
              <a:solidFill>
                <a:schemeClr val="accent2">
                  <a:lumMod val="40000"/>
                  <a:lumOff val="60000"/>
                </a:schemeClr>
              </a:solidFill>
              <a:effectLst/>
            </a:endParaRPr>
          </a:p>
        </p:txBody>
      </p:sp>
      <p:sp>
        <p:nvSpPr>
          <p:cNvPr id="5" name="Rectangle 4"/>
          <p:cNvSpPr/>
          <p:nvPr/>
        </p:nvSpPr>
        <p:spPr>
          <a:xfrm>
            <a:off x="470267" y="2249337"/>
            <a:ext cx="484672" cy="584775"/>
          </a:xfrm>
          <a:prstGeom prst="rect">
            <a:avLst/>
          </a:prstGeom>
          <a:noFill/>
        </p:spPr>
        <p:txBody>
          <a:bodyPr wrap="square" lIns="91440" tIns="45720" rIns="91440" bIns="45720">
            <a:spAutoFit/>
          </a:bodyPr>
          <a:lstStyle/>
          <a:p>
            <a:pPr algn="ctr"/>
            <a:r>
              <a:rPr lang="en-US" sz="3200" b="1" cap="none" spc="0" dirty="0" smtClean="0">
                <a:ln w="22225">
                  <a:solidFill>
                    <a:schemeClr val="accent2"/>
                  </a:solidFill>
                  <a:prstDash val="solid"/>
                </a:ln>
                <a:solidFill>
                  <a:schemeClr val="accent2">
                    <a:lumMod val="40000"/>
                    <a:lumOff val="60000"/>
                  </a:schemeClr>
                </a:solidFill>
                <a:effectLst/>
              </a:rPr>
              <a:t>T</a:t>
            </a:r>
            <a:endParaRPr lang="en-US" sz="3200" b="1" cap="none" spc="0" dirty="0">
              <a:ln w="22225">
                <a:solidFill>
                  <a:schemeClr val="accent2"/>
                </a:solidFill>
                <a:prstDash val="solid"/>
              </a:ln>
              <a:solidFill>
                <a:schemeClr val="accent2">
                  <a:lumMod val="40000"/>
                  <a:lumOff val="60000"/>
                </a:schemeClr>
              </a:solidFill>
              <a:effectLst/>
            </a:endParaRPr>
          </a:p>
        </p:txBody>
      </p:sp>
      <p:sp>
        <p:nvSpPr>
          <p:cNvPr id="6" name="Rectangle 5"/>
          <p:cNvSpPr/>
          <p:nvPr/>
        </p:nvSpPr>
        <p:spPr>
          <a:xfrm>
            <a:off x="104504" y="3149675"/>
            <a:ext cx="1175653" cy="584775"/>
          </a:xfrm>
          <a:prstGeom prst="rect">
            <a:avLst/>
          </a:prstGeom>
          <a:noFill/>
        </p:spPr>
        <p:txBody>
          <a:bodyPr wrap="square" lIns="91440" tIns="45720" rIns="91440" bIns="45720">
            <a:spAutoFit/>
          </a:bodyPr>
          <a:lstStyle/>
          <a:p>
            <a:pPr algn="ctr"/>
            <a:r>
              <a:rPr lang="en-US" sz="3200" b="1" cap="none" spc="0" dirty="0" smtClean="0">
                <a:ln w="22225">
                  <a:solidFill>
                    <a:schemeClr val="accent2"/>
                  </a:solidFill>
                  <a:prstDash val="solid"/>
                </a:ln>
                <a:solidFill>
                  <a:schemeClr val="accent2">
                    <a:lumMod val="40000"/>
                    <a:lumOff val="60000"/>
                  </a:schemeClr>
                </a:solidFill>
                <a:effectLst/>
              </a:rPr>
              <a:t>AR/O</a:t>
            </a:r>
            <a:endParaRPr lang="en-US" sz="3200" b="1" cap="none" spc="0" dirty="0">
              <a:ln w="22225">
                <a:solidFill>
                  <a:schemeClr val="accent2"/>
                </a:solidFill>
                <a:prstDash val="solid"/>
              </a:ln>
              <a:solidFill>
                <a:schemeClr val="accent2">
                  <a:lumMod val="40000"/>
                  <a:lumOff val="60000"/>
                </a:schemeClr>
              </a:solidFill>
              <a:effectLst/>
            </a:endParaRPr>
          </a:p>
        </p:txBody>
      </p:sp>
      <p:sp>
        <p:nvSpPr>
          <p:cNvPr id="7" name="Rectangle 6"/>
          <p:cNvSpPr/>
          <p:nvPr/>
        </p:nvSpPr>
        <p:spPr>
          <a:xfrm>
            <a:off x="257266" y="4434537"/>
            <a:ext cx="707570" cy="584775"/>
          </a:xfrm>
          <a:prstGeom prst="rect">
            <a:avLst/>
          </a:prstGeom>
          <a:noFill/>
        </p:spPr>
        <p:txBody>
          <a:bodyPr wrap="square" lIns="91440" tIns="45720" rIns="91440" bIns="45720">
            <a:spAutoFit/>
          </a:bodyPr>
          <a:lstStyle/>
          <a:p>
            <a:pPr algn="ctr"/>
            <a:r>
              <a:rPr lang="en-US" sz="3200" b="1" cap="none" spc="0" dirty="0" smtClean="0">
                <a:ln w="22225">
                  <a:solidFill>
                    <a:schemeClr val="accent2"/>
                  </a:solidFill>
                  <a:prstDash val="solid"/>
                </a:ln>
                <a:solidFill>
                  <a:schemeClr val="accent2">
                    <a:lumMod val="40000"/>
                    <a:lumOff val="60000"/>
                  </a:schemeClr>
                </a:solidFill>
                <a:effectLst/>
              </a:rPr>
              <a:t>AR</a:t>
            </a:r>
            <a:endParaRPr lang="en-US" sz="3200" b="1" cap="none" spc="0" dirty="0">
              <a:ln w="22225">
                <a:solidFill>
                  <a:schemeClr val="accent2"/>
                </a:solidFill>
                <a:prstDash val="solid"/>
              </a:ln>
              <a:solidFill>
                <a:schemeClr val="accent2">
                  <a:lumMod val="40000"/>
                  <a:lumOff val="60000"/>
                </a:schemeClr>
              </a:solidFill>
              <a:effectLst/>
            </a:endParaRPr>
          </a:p>
        </p:txBody>
      </p:sp>
      <p:sp>
        <p:nvSpPr>
          <p:cNvPr id="8" name="Rectangle 7"/>
          <p:cNvSpPr/>
          <p:nvPr/>
        </p:nvSpPr>
        <p:spPr>
          <a:xfrm>
            <a:off x="242081" y="4940934"/>
            <a:ext cx="1040814" cy="584775"/>
          </a:xfrm>
          <a:prstGeom prst="rect">
            <a:avLst/>
          </a:prstGeom>
          <a:noFill/>
        </p:spPr>
        <p:txBody>
          <a:bodyPr wrap="square" lIns="91440" tIns="45720" rIns="91440" bIns="45720">
            <a:spAutoFit/>
          </a:bodyPr>
          <a:lstStyle/>
          <a:p>
            <a:pPr algn="ctr"/>
            <a:r>
              <a:rPr lang="en-US" sz="3200" b="1" cap="none" spc="0" dirty="0" smtClean="0">
                <a:ln w="22225">
                  <a:solidFill>
                    <a:schemeClr val="accent2"/>
                  </a:solidFill>
                  <a:prstDash val="solid"/>
                </a:ln>
                <a:solidFill>
                  <a:schemeClr val="accent2">
                    <a:lumMod val="40000"/>
                    <a:lumOff val="60000"/>
                  </a:schemeClr>
                </a:solidFill>
                <a:effectLst/>
              </a:rPr>
              <a:t>T/O</a:t>
            </a:r>
            <a:endParaRPr lang="en-US" sz="32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4068735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4"/>
                                        </p:tgtEl>
                                        <p:attrNameLst>
                                          <p:attrName>ppt_y</p:attrName>
                                        </p:attrNameLst>
                                      </p:cBhvr>
                                      <p:tavLst>
                                        <p:tav tm="0">
                                          <p:val>
                                            <p:strVal val="#ppt_y"/>
                                          </p:val>
                                        </p:tav>
                                        <p:tav tm="100000">
                                          <p:val>
                                            <p:strVal val="#ppt_y"/>
                                          </p:val>
                                        </p:tav>
                                      </p:tavLst>
                                    </p:anim>
                                    <p:anim calcmode="lin" valueType="num">
                                      <p:cBhvr>
                                        <p:cTn id="16"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down)">
                                      <p:cBhvr>
                                        <p:cTn id="30" dur="580">
                                          <p:stCondLst>
                                            <p:cond delay="0"/>
                                          </p:stCondLst>
                                        </p:cTn>
                                        <p:tgtEl>
                                          <p:spTgt spid="5"/>
                                        </p:tgtEl>
                                      </p:cBhvr>
                                    </p:animEffect>
                                    <p:anim calcmode="lin" valueType="num">
                                      <p:cBhvr>
                                        <p:cTn id="31"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6" dur="26">
                                          <p:stCondLst>
                                            <p:cond delay="650"/>
                                          </p:stCondLst>
                                        </p:cTn>
                                        <p:tgtEl>
                                          <p:spTgt spid="5"/>
                                        </p:tgtEl>
                                      </p:cBhvr>
                                      <p:to x="100000" y="60000"/>
                                    </p:animScale>
                                    <p:animScale>
                                      <p:cBhvr>
                                        <p:cTn id="37" dur="166" decel="50000">
                                          <p:stCondLst>
                                            <p:cond delay="676"/>
                                          </p:stCondLst>
                                        </p:cTn>
                                        <p:tgtEl>
                                          <p:spTgt spid="5"/>
                                        </p:tgtEl>
                                      </p:cBhvr>
                                      <p:to x="100000" y="100000"/>
                                    </p:animScale>
                                    <p:animScale>
                                      <p:cBhvr>
                                        <p:cTn id="38" dur="26">
                                          <p:stCondLst>
                                            <p:cond delay="1312"/>
                                          </p:stCondLst>
                                        </p:cTn>
                                        <p:tgtEl>
                                          <p:spTgt spid="5"/>
                                        </p:tgtEl>
                                      </p:cBhvr>
                                      <p:to x="100000" y="80000"/>
                                    </p:animScale>
                                    <p:animScale>
                                      <p:cBhvr>
                                        <p:cTn id="39" dur="166" decel="50000">
                                          <p:stCondLst>
                                            <p:cond delay="1338"/>
                                          </p:stCondLst>
                                        </p:cTn>
                                        <p:tgtEl>
                                          <p:spTgt spid="5"/>
                                        </p:tgtEl>
                                      </p:cBhvr>
                                      <p:to x="100000" y="100000"/>
                                    </p:animScale>
                                    <p:animScale>
                                      <p:cBhvr>
                                        <p:cTn id="40" dur="26">
                                          <p:stCondLst>
                                            <p:cond delay="1642"/>
                                          </p:stCondLst>
                                        </p:cTn>
                                        <p:tgtEl>
                                          <p:spTgt spid="5"/>
                                        </p:tgtEl>
                                      </p:cBhvr>
                                      <p:to x="100000" y="90000"/>
                                    </p:animScale>
                                    <p:animScale>
                                      <p:cBhvr>
                                        <p:cTn id="41" dur="166" decel="50000">
                                          <p:stCondLst>
                                            <p:cond delay="1668"/>
                                          </p:stCondLst>
                                        </p:cTn>
                                        <p:tgtEl>
                                          <p:spTgt spid="5"/>
                                        </p:tgtEl>
                                      </p:cBhvr>
                                      <p:to x="100000" y="100000"/>
                                    </p:animScale>
                                    <p:animScale>
                                      <p:cBhvr>
                                        <p:cTn id="42" dur="26">
                                          <p:stCondLst>
                                            <p:cond delay="1808"/>
                                          </p:stCondLst>
                                        </p:cTn>
                                        <p:tgtEl>
                                          <p:spTgt spid="5"/>
                                        </p:tgtEl>
                                      </p:cBhvr>
                                      <p:to x="100000" y="95000"/>
                                    </p:animScale>
                                    <p:animScale>
                                      <p:cBhvr>
                                        <p:cTn id="43" dur="166" decel="50000">
                                          <p:stCondLst>
                                            <p:cond delay="1834"/>
                                          </p:stCondLst>
                                        </p:cTn>
                                        <p:tgtEl>
                                          <p:spTgt spid="5"/>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fade">
                                      <p:cBhvr>
                                        <p:cTn id="48" dur="1000"/>
                                        <p:tgtEl>
                                          <p:spTgt spid="3">
                                            <p:txEl>
                                              <p:pRg st="2" end="2"/>
                                            </p:txEl>
                                          </p:spTgt>
                                        </p:tgtEl>
                                      </p:cBhvr>
                                    </p:animEffect>
                                    <p:anim calcmode="lin" valueType="num">
                                      <p:cBhvr>
                                        <p:cTn id="4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1" presetClass="entr" presetSubtype="0" fill="hold" grpId="0" nodeType="clickEffect">
                                  <p:stCondLst>
                                    <p:cond delay="0"/>
                                  </p:stCondLst>
                                  <p:iterate type="lt">
                                    <p:tmPct val="10000"/>
                                  </p:iterate>
                                  <p:childTnLst>
                                    <p:set>
                                      <p:cBhvr>
                                        <p:cTn id="54" dur="1" fill="hold">
                                          <p:stCondLst>
                                            <p:cond delay="0"/>
                                          </p:stCondLst>
                                        </p:cTn>
                                        <p:tgtEl>
                                          <p:spTgt spid="6"/>
                                        </p:tgtEl>
                                        <p:attrNameLst>
                                          <p:attrName>style.visibility</p:attrName>
                                        </p:attrNameLst>
                                      </p:cBhvr>
                                      <p:to>
                                        <p:strVal val="visible"/>
                                      </p:to>
                                    </p:set>
                                    <p:anim calcmode="lin" valueType="num">
                                      <p:cBhvr>
                                        <p:cTn id="55"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56" dur="500" fill="hold"/>
                                        <p:tgtEl>
                                          <p:spTgt spid="6"/>
                                        </p:tgtEl>
                                        <p:attrNameLst>
                                          <p:attrName>ppt_y</p:attrName>
                                        </p:attrNameLst>
                                      </p:cBhvr>
                                      <p:tavLst>
                                        <p:tav tm="0">
                                          <p:val>
                                            <p:strVal val="#ppt_y"/>
                                          </p:val>
                                        </p:tav>
                                        <p:tav tm="100000">
                                          <p:val>
                                            <p:strVal val="#ppt_y"/>
                                          </p:val>
                                        </p:tav>
                                      </p:tavLst>
                                    </p:anim>
                                    <p:anim calcmode="lin" valueType="num">
                                      <p:cBhvr>
                                        <p:cTn id="57"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58"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59" dur="500" tmFilter="0,0; .5, 1; 1, 1"/>
                                        <p:tgtEl>
                                          <p:spTgt spid="6"/>
                                        </p:tgtEl>
                                      </p:cBhvr>
                                    </p:animEffect>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3">
                                            <p:txEl>
                                              <p:pRg st="3" end="3"/>
                                            </p:txEl>
                                          </p:spTgt>
                                        </p:tgtEl>
                                        <p:attrNameLst>
                                          <p:attrName>style.visibility</p:attrName>
                                        </p:attrNameLst>
                                      </p:cBhvr>
                                      <p:to>
                                        <p:strVal val="visible"/>
                                      </p:to>
                                    </p:set>
                                    <p:animEffect transition="in" filter="fade">
                                      <p:cBhvr>
                                        <p:cTn id="64" dur="1000"/>
                                        <p:tgtEl>
                                          <p:spTgt spid="3">
                                            <p:txEl>
                                              <p:pRg st="3" end="3"/>
                                            </p:txEl>
                                          </p:spTgt>
                                        </p:tgtEl>
                                      </p:cBhvr>
                                    </p:animEffect>
                                    <p:anim calcmode="lin" valueType="num">
                                      <p:cBhvr>
                                        <p:cTn id="6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1" presetClass="entr" presetSubtype="0" fill="hold" grpId="0" nodeType="clickEffect">
                                  <p:stCondLst>
                                    <p:cond delay="0"/>
                                  </p:stCondLst>
                                  <p:iterate type="lt">
                                    <p:tmPct val="10000"/>
                                  </p:iterate>
                                  <p:childTnLst>
                                    <p:set>
                                      <p:cBhvr>
                                        <p:cTn id="70" dur="1" fill="hold">
                                          <p:stCondLst>
                                            <p:cond delay="0"/>
                                          </p:stCondLst>
                                        </p:cTn>
                                        <p:tgtEl>
                                          <p:spTgt spid="7"/>
                                        </p:tgtEl>
                                        <p:attrNameLst>
                                          <p:attrName>style.visibility</p:attrName>
                                        </p:attrNameLst>
                                      </p:cBhvr>
                                      <p:to>
                                        <p:strVal val="visible"/>
                                      </p:to>
                                    </p:set>
                                    <p:anim calcmode="lin" valueType="num">
                                      <p:cBhvr>
                                        <p:cTn id="71"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72" dur="500" fill="hold"/>
                                        <p:tgtEl>
                                          <p:spTgt spid="7"/>
                                        </p:tgtEl>
                                        <p:attrNameLst>
                                          <p:attrName>ppt_y</p:attrName>
                                        </p:attrNameLst>
                                      </p:cBhvr>
                                      <p:tavLst>
                                        <p:tav tm="0">
                                          <p:val>
                                            <p:strVal val="#ppt_y"/>
                                          </p:val>
                                        </p:tav>
                                        <p:tav tm="100000">
                                          <p:val>
                                            <p:strVal val="#ppt_y"/>
                                          </p:val>
                                        </p:tav>
                                      </p:tavLst>
                                    </p:anim>
                                    <p:anim calcmode="lin" valueType="num">
                                      <p:cBhvr>
                                        <p:cTn id="73"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74"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75" dur="500" tmFilter="0,0; .5, 1; 1, 1"/>
                                        <p:tgtEl>
                                          <p:spTgt spid="7"/>
                                        </p:tgtEl>
                                      </p:cBhvr>
                                    </p:animEffect>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nodeType="clickEffect">
                                  <p:stCondLst>
                                    <p:cond delay="0"/>
                                  </p:stCondLst>
                                  <p:childTnLst>
                                    <p:set>
                                      <p:cBhvr>
                                        <p:cTn id="79" dur="1" fill="hold">
                                          <p:stCondLst>
                                            <p:cond delay="0"/>
                                          </p:stCondLst>
                                        </p:cTn>
                                        <p:tgtEl>
                                          <p:spTgt spid="3">
                                            <p:txEl>
                                              <p:pRg st="4" end="4"/>
                                            </p:txEl>
                                          </p:spTgt>
                                        </p:tgtEl>
                                        <p:attrNameLst>
                                          <p:attrName>style.visibility</p:attrName>
                                        </p:attrNameLst>
                                      </p:cBhvr>
                                      <p:to>
                                        <p:strVal val="visible"/>
                                      </p:to>
                                    </p:set>
                                    <p:animEffect transition="in" filter="fade">
                                      <p:cBhvr>
                                        <p:cTn id="80" dur="1000"/>
                                        <p:tgtEl>
                                          <p:spTgt spid="3">
                                            <p:txEl>
                                              <p:pRg st="4" end="4"/>
                                            </p:txEl>
                                          </p:spTgt>
                                        </p:tgtEl>
                                      </p:cBhvr>
                                    </p:animEffect>
                                    <p:anim calcmode="lin" valueType="num">
                                      <p:cBhvr>
                                        <p:cTn id="8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8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6" presetClass="entr" presetSubtype="0" fill="hold" grpId="0" nodeType="clickEffect">
                                  <p:stCondLst>
                                    <p:cond delay="0"/>
                                  </p:stCondLst>
                                  <p:childTnLst>
                                    <p:set>
                                      <p:cBhvr>
                                        <p:cTn id="86" dur="1" fill="hold">
                                          <p:stCondLst>
                                            <p:cond delay="0"/>
                                          </p:stCondLst>
                                        </p:cTn>
                                        <p:tgtEl>
                                          <p:spTgt spid="8"/>
                                        </p:tgtEl>
                                        <p:attrNameLst>
                                          <p:attrName>style.visibility</p:attrName>
                                        </p:attrNameLst>
                                      </p:cBhvr>
                                      <p:to>
                                        <p:strVal val="visible"/>
                                      </p:to>
                                    </p:set>
                                    <p:animEffect transition="in" filter="wipe(down)">
                                      <p:cBhvr>
                                        <p:cTn id="87" dur="580">
                                          <p:stCondLst>
                                            <p:cond delay="0"/>
                                          </p:stCondLst>
                                        </p:cTn>
                                        <p:tgtEl>
                                          <p:spTgt spid="8"/>
                                        </p:tgtEl>
                                      </p:cBhvr>
                                    </p:animEffect>
                                    <p:anim calcmode="lin" valueType="num">
                                      <p:cBhvr>
                                        <p:cTn id="8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93" dur="26">
                                          <p:stCondLst>
                                            <p:cond delay="650"/>
                                          </p:stCondLst>
                                        </p:cTn>
                                        <p:tgtEl>
                                          <p:spTgt spid="8"/>
                                        </p:tgtEl>
                                      </p:cBhvr>
                                      <p:to x="100000" y="60000"/>
                                    </p:animScale>
                                    <p:animScale>
                                      <p:cBhvr>
                                        <p:cTn id="94" dur="166" decel="50000">
                                          <p:stCondLst>
                                            <p:cond delay="676"/>
                                          </p:stCondLst>
                                        </p:cTn>
                                        <p:tgtEl>
                                          <p:spTgt spid="8"/>
                                        </p:tgtEl>
                                      </p:cBhvr>
                                      <p:to x="100000" y="100000"/>
                                    </p:animScale>
                                    <p:animScale>
                                      <p:cBhvr>
                                        <p:cTn id="95" dur="26">
                                          <p:stCondLst>
                                            <p:cond delay="1312"/>
                                          </p:stCondLst>
                                        </p:cTn>
                                        <p:tgtEl>
                                          <p:spTgt spid="8"/>
                                        </p:tgtEl>
                                      </p:cBhvr>
                                      <p:to x="100000" y="80000"/>
                                    </p:animScale>
                                    <p:animScale>
                                      <p:cBhvr>
                                        <p:cTn id="96" dur="166" decel="50000">
                                          <p:stCondLst>
                                            <p:cond delay="1338"/>
                                          </p:stCondLst>
                                        </p:cTn>
                                        <p:tgtEl>
                                          <p:spTgt spid="8"/>
                                        </p:tgtEl>
                                      </p:cBhvr>
                                      <p:to x="100000" y="100000"/>
                                    </p:animScale>
                                    <p:animScale>
                                      <p:cBhvr>
                                        <p:cTn id="97" dur="26">
                                          <p:stCondLst>
                                            <p:cond delay="1642"/>
                                          </p:stCondLst>
                                        </p:cTn>
                                        <p:tgtEl>
                                          <p:spTgt spid="8"/>
                                        </p:tgtEl>
                                      </p:cBhvr>
                                      <p:to x="100000" y="90000"/>
                                    </p:animScale>
                                    <p:animScale>
                                      <p:cBhvr>
                                        <p:cTn id="98" dur="166" decel="50000">
                                          <p:stCondLst>
                                            <p:cond delay="1668"/>
                                          </p:stCondLst>
                                        </p:cTn>
                                        <p:tgtEl>
                                          <p:spTgt spid="8"/>
                                        </p:tgtEl>
                                      </p:cBhvr>
                                      <p:to x="100000" y="100000"/>
                                    </p:animScale>
                                    <p:animScale>
                                      <p:cBhvr>
                                        <p:cTn id="99" dur="26">
                                          <p:stCondLst>
                                            <p:cond delay="1808"/>
                                          </p:stCondLst>
                                        </p:cTn>
                                        <p:tgtEl>
                                          <p:spTgt spid="8"/>
                                        </p:tgtEl>
                                      </p:cBhvr>
                                      <p:to x="100000" y="95000"/>
                                    </p:animScale>
                                    <p:animScale>
                                      <p:cBhvr>
                                        <p:cTn id="100"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48089" t="3293" r="1"/>
          <a:stretch/>
        </p:blipFill>
        <p:spPr>
          <a:xfrm>
            <a:off x="9785668" y="4068851"/>
            <a:ext cx="2406332" cy="2795378"/>
          </a:xfrm>
          <a:prstGeom prst="rect">
            <a:avLst/>
          </a:prstGeom>
        </p:spPr>
      </p:pic>
      <p:sp>
        <p:nvSpPr>
          <p:cNvPr id="2" name="Title 1"/>
          <p:cNvSpPr>
            <a:spLocks noGrp="1"/>
          </p:cNvSpPr>
          <p:nvPr>
            <p:ph type="title"/>
          </p:nvPr>
        </p:nvSpPr>
        <p:spPr/>
        <p:txBody>
          <a:bodyPr/>
          <a:lstStyle/>
          <a:p>
            <a:pPr algn="ctr"/>
            <a:r>
              <a:rPr lang="en-US" dirty="0" smtClean="0"/>
              <a:t>Topic 2:  Classification of Dragon Breath Reaction</a:t>
            </a:r>
            <a:endParaRPr lang="en-US" dirty="0"/>
          </a:p>
        </p:txBody>
      </p:sp>
      <p:sp>
        <p:nvSpPr>
          <p:cNvPr id="3" name="Content Placeholder 2"/>
          <p:cNvSpPr>
            <a:spLocks noGrp="1"/>
          </p:cNvSpPr>
          <p:nvPr>
            <p:ph idx="1"/>
          </p:nvPr>
        </p:nvSpPr>
        <p:spPr/>
        <p:txBody>
          <a:bodyPr>
            <a:normAutofit fontScale="85000" lnSpcReduction="20000"/>
          </a:bodyPr>
          <a:lstStyle/>
          <a:p>
            <a:pPr marL="342900" indent="-342900"/>
            <a:r>
              <a:rPr lang="en-US" dirty="0">
                <a:latin typeface="Calibri" panose="020F0502020204030204" pitchFamily="34" charset="0"/>
                <a:ea typeface="Calibri" panose="020F0502020204030204" pitchFamily="34" charset="0"/>
                <a:cs typeface="Times New Roman" panose="02020603050405020304" pitchFamily="18" charset="0"/>
              </a:rPr>
              <a:t>It is important to note that conditions in which a reaction occurs vary considerably which affects our understanding of the reaction.  An example is a jet airplane burning fuel at high altitudes.  According to the text, water vapor is formed when the fuel burns.  Sometimes jets leave obvious contrails (condensation trails) that may be from the water vapor condensing in air that has a much higher humidity than drier air that does not leave a contrail because the vapor does not condense.  When a contrail forms, it would be easier to collect and identify the contents of the exhaust and determine the products of the reaction, making classification of the reaction easier. </a:t>
            </a:r>
          </a:p>
          <a:p>
            <a:pPr marL="342900" indent="-342900"/>
            <a:r>
              <a:rPr lang="en-US" dirty="0">
                <a:latin typeface="Calibri" panose="020F0502020204030204" pitchFamily="34" charset="0"/>
                <a:ea typeface="Calibri" panose="020F0502020204030204" pitchFamily="34" charset="0"/>
                <a:cs typeface="Times New Roman" panose="02020603050405020304" pitchFamily="18" charset="0"/>
              </a:rPr>
              <a:t>Finally, even after the flame is gone, the effects of the reaction could possibly cause more problems.  According to some, increased levels of carbon dioxide, a product from burning carbon-based fuels, is a possible cause for global climate change.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342900" indent="-342900"/>
            <a:r>
              <a:rPr lang="en-US" dirty="0" smtClean="0">
                <a:latin typeface="Calibri" panose="020F0502020204030204" pitchFamily="34" charset="0"/>
                <a:ea typeface="Calibri" panose="020F0502020204030204" pitchFamily="34" charset="0"/>
                <a:cs typeface="Times New Roman" panose="02020603050405020304" pitchFamily="18" charset="0"/>
              </a:rPr>
              <a:t>It </a:t>
            </a:r>
            <a:r>
              <a:rPr lang="en-US" dirty="0">
                <a:latin typeface="Calibri" panose="020F0502020204030204" pitchFamily="34" charset="0"/>
                <a:ea typeface="Calibri" panose="020F0502020204030204" pitchFamily="34" charset="0"/>
                <a:cs typeface="Times New Roman" panose="02020603050405020304" pitchFamily="18" charset="0"/>
              </a:rPr>
              <a:t>seems that dragons should think twice before lighting up.</a:t>
            </a:r>
            <a:endParaRPr lang="en-US" dirty="0"/>
          </a:p>
          <a:p>
            <a:endParaRPr lang="en-US" dirty="0"/>
          </a:p>
        </p:txBody>
      </p:sp>
      <p:sp>
        <p:nvSpPr>
          <p:cNvPr id="4" name="Rectangle 3"/>
          <p:cNvSpPr/>
          <p:nvPr/>
        </p:nvSpPr>
        <p:spPr>
          <a:xfrm>
            <a:off x="-125410" y="1651010"/>
            <a:ext cx="1179599" cy="584775"/>
          </a:xfrm>
          <a:prstGeom prst="rect">
            <a:avLst/>
          </a:prstGeom>
          <a:noFill/>
        </p:spPr>
        <p:txBody>
          <a:bodyPr wrap="square" lIns="91440" tIns="45720" rIns="91440" bIns="45720">
            <a:spAutoFit/>
          </a:bodyPr>
          <a:lstStyle/>
          <a:p>
            <a:pPr algn="ctr"/>
            <a:r>
              <a:rPr lang="en-US" sz="3200" b="1" cap="none" spc="0" dirty="0" smtClean="0">
                <a:ln w="22225">
                  <a:solidFill>
                    <a:schemeClr val="accent2"/>
                  </a:solidFill>
                  <a:prstDash val="solid"/>
                </a:ln>
                <a:solidFill>
                  <a:schemeClr val="accent2">
                    <a:lumMod val="40000"/>
                    <a:lumOff val="60000"/>
                  </a:schemeClr>
                </a:solidFill>
                <a:effectLst/>
              </a:rPr>
              <a:t>T/AR</a:t>
            </a:r>
            <a:endParaRPr lang="en-US" sz="3200" b="1" cap="none" spc="0" dirty="0">
              <a:ln w="22225">
                <a:solidFill>
                  <a:schemeClr val="accent2"/>
                </a:solidFill>
                <a:prstDash val="solid"/>
              </a:ln>
              <a:solidFill>
                <a:schemeClr val="accent2">
                  <a:lumMod val="40000"/>
                  <a:lumOff val="60000"/>
                </a:schemeClr>
              </a:solidFill>
              <a:effectLst/>
            </a:endParaRPr>
          </a:p>
        </p:txBody>
      </p:sp>
      <p:sp>
        <p:nvSpPr>
          <p:cNvPr id="5" name="Rectangle 4"/>
          <p:cNvSpPr/>
          <p:nvPr/>
        </p:nvSpPr>
        <p:spPr>
          <a:xfrm>
            <a:off x="228602" y="4120610"/>
            <a:ext cx="746759" cy="584775"/>
          </a:xfrm>
          <a:prstGeom prst="rect">
            <a:avLst/>
          </a:prstGeom>
          <a:noFill/>
        </p:spPr>
        <p:txBody>
          <a:bodyPr wrap="square" lIns="91440" tIns="45720" rIns="91440" bIns="45720">
            <a:spAutoFit/>
          </a:bodyPr>
          <a:lstStyle/>
          <a:p>
            <a:pPr algn="ctr"/>
            <a:r>
              <a:rPr lang="en-US" sz="3200" b="1" cap="none" spc="0" dirty="0" smtClean="0">
                <a:ln w="22225">
                  <a:solidFill>
                    <a:schemeClr val="accent2"/>
                  </a:solidFill>
                  <a:prstDash val="solid"/>
                </a:ln>
                <a:solidFill>
                  <a:schemeClr val="accent2">
                    <a:lumMod val="40000"/>
                    <a:lumOff val="60000"/>
                  </a:schemeClr>
                </a:solidFill>
                <a:effectLst/>
              </a:rPr>
              <a:t>AR</a:t>
            </a:r>
            <a:endParaRPr lang="en-US" sz="3200" b="1" cap="none" spc="0" dirty="0">
              <a:ln w="22225">
                <a:solidFill>
                  <a:schemeClr val="accent2"/>
                </a:solidFill>
                <a:prstDash val="solid"/>
              </a:ln>
              <a:solidFill>
                <a:schemeClr val="accent2">
                  <a:lumMod val="40000"/>
                  <a:lumOff val="60000"/>
                </a:schemeClr>
              </a:solidFill>
              <a:effectLst/>
            </a:endParaRPr>
          </a:p>
        </p:txBody>
      </p:sp>
      <p:sp>
        <p:nvSpPr>
          <p:cNvPr id="7" name="Rounded Rectangular Callout 6"/>
          <p:cNvSpPr/>
          <p:nvPr/>
        </p:nvSpPr>
        <p:spPr>
          <a:xfrm>
            <a:off x="6701286" y="5968267"/>
            <a:ext cx="2418710" cy="687266"/>
          </a:xfrm>
          <a:prstGeom prst="wedgeRoundRectCallout">
            <a:avLst>
              <a:gd name="adj1" fmla="val 78316"/>
              <a:gd name="adj2" fmla="val 6501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n w="0"/>
                <a:solidFill>
                  <a:srgbClr val="FF0000"/>
                </a:solidFill>
                <a:effectLst>
                  <a:glow rad="101600">
                    <a:schemeClr val="accent2">
                      <a:satMod val="175000"/>
                      <a:alpha val="40000"/>
                    </a:schemeClr>
                  </a:glow>
                  <a:outerShdw blurRad="38100" dist="19050" dir="2700000" algn="tl" rotWithShape="0">
                    <a:schemeClr val="dk1">
                      <a:alpha val="40000"/>
                    </a:schemeClr>
                  </a:outerShdw>
                </a:effectLst>
              </a:rPr>
              <a:t>That’s for sure</a:t>
            </a:r>
            <a:endParaRPr lang="en-US" sz="2400" dirty="0">
              <a:ln w="0"/>
              <a:solidFill>
                <a:srgbClr val="FF0000"/>
              </a:solidFill>
              <a:effectLst>
                <a:glow rad="101600">
                  <a:schemeClr val="accent2">
                    <a:satMod val="175000"/>
                    <a:alpha val="40000"/>
                  </a:schemeClr>
                </a:glow>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869620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80">
                                          <p:stCondLst>
                                            <p:cond delay="0"/>
                                          </p:stCondLst>
                                        </p:cTn>
                                        <p:tgtEl>
                                          <p:spTgt spid="4"/>
                                        </p:tgtEl>
                                      </p:cBhvr>
                                    </p:animEffect>
                                    <p:anim calcmode="lin" valueType="num">
                                      <p:cBhvr>
                                        <p:cTn id="1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gtEl>
                                      </p:cBhvr>
                                      <p:to x="100000" y="60000"/>
                                    </p:animScale>
                                    <p:animScale>
                                      <p:cBhvr>
                                        <p:cTn id="21" dur="166" decel="50000">
                                          <p:stCondLst>
                                            <p:cond delay="676"/>
                                          </p:stCondLst>
                                        </p:cTn>
                                        <p:tgtEl>
                                          <p:spTgt spid="4"/>
                                        </p:tgtEl>
                                      </p:cBhvr>
                                      <p:to x="100000" y="100000"/>
                                    </p:animScale>
                                    <p:animScale>
                                      <p:cBhvr>
                                        <p:cTn id="22" dur="26">
                                          <p:stCondLst>
                                            <p:cond delay="1312"/>
                                          </p:stCondLst>
                                        </p:cTn>
                                        <p:tgtEl>
                                          <p:spTgt spid="4"/>
                                        </p:tgtEl>
                                      </p:cBhvr>
                                      <p:to x="100000" y="80000"/>
                                    </p:animScale>
                                    <p:animScale>
                                      <p:cBhvr>
                                        <p:cTn id="23" dur="166" decel="50000">
                                          <p:stCondLst>
                                            <p:cond delay="1338"/>
                                          </p:stCondLst>
                                        </p:cTn>
                                        <p:tgtEl>
                                          <p:spTgt spid="4"/>
                                        </p:tgtEl>
                                      </p:cBhvr>
                                      <p:to x="100000" y="100000"/>
                                    </p:animScale>
                                    <p:animScale>
                                      <p:cBhvr>
                                        <p:cTn id="24" dur="26">
                                          <p:stCondLst>
                                            <p:cond delay="1642"/>
                                          </p:stCondLst>
                                        </p:cTn>
                                        <p:tgtEl>
                                          <p:spTgt spid="4"/>
                                        </p:tgtEl>
                                      </p:cBhvr>
                                      <p:to x="100000" y="90000"/>
                                    </p:animScale>
                                    <p:animScale>
                                      <p:cBhvr>
                                        <p:cTn id="25" dur="166" decel="50000">
                                          <p:stCondLst>
                                            <p:cond delay="1668"/>
                                          </p:stCondLst>
                                        </p:cTn>
                                        <p:tgtEl>
                                          <p:spTgt spid="4"/>
                                        </p:tgtEl>
                                      </p:cBhvr>
                                      <p:to x="100000" y="100000"/>
                                    </p:animScale>
                                    <p:animScale>
                                      <p:cBhvr>
                                        <p:cTn id="26" dur="26">
                                          <p:stCondLst>
                                            <p:cond delay="1808"/>
                                          </p:stCondLst>
                                        </p:cTn>
                                        <p:tgtEl>
                                          <p:spTgt spid="4"/>
                                        </p:tgtEl>
                                      </p:cBhvr>
                                      <p:to x="100000" y="95000"/>
                                    </p:animScale>
                                    <p:animScale>
                                      <p:cBhvr>
                                        <p:cTn id="27" dur="166" decel="50000">
                                          <p:stCondLst>
                                            <p:cond delay="1834"/>
                                          </p:stCondLst>
                                        </p:cTn>
                                        <p:tgtEl>
                                          <p:spTgt spid="4"/>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1000"/>
                                        <p:tgtEl>
                                          <p:spTgt spid="3">
                                            <p:txEl>
                                              <p:pRg st="1" end="1"/>
                                            </p:txEl>
                                          </p:spTgt>
                                        </p:tgtEl>
                                      </p:cBhvr>
                                    </p:animEffect>
                                    <p:anim calcmode="lin" valueType="num">
                                      <p:cBhvr>
                                        <p:cTn id="3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wipe(down)">
                                      <p:cBhvr>
                                        <p:cTn id="39" dur="580">
                                          <p:stCondLst>
                                            <p:cond delay="0"/>
                                          </p:stCondLst>
                                        </p:cTn>
                                        <p:tgtEl>
                                          <p:spTgt spid="5"/>
                                        </p:tgtEl>
                                      </p:cBhvr>
                                    </p:animEffect>
                                    <p:anim calcmode="lin" valueType="num">
                                      <p:cBhvr>
                                        <p:cTn id="40"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5" dur="26">
                                          <p:stCondLst>
                                            <p:cond delay="650"/>
                                          </p:stCondLst>
                                        </p:cTn>
                                        <p:tgtEl>
                                          <p:spTgt spid="5"/>
                                        </p:tgtEl>
                                      </p:cBhvr>
                                      <p:to x="100000" y="60000"/>
                                    </p:animScale>
                                    <p:animScale>
                                      <p:cBhvr>
                                        <p:cTn id="46" dur="166" decel="50000">
                                          <p:stCondLst>
                                            <p:cond delay="676"/>
                                          </p:stCondLst>
                                        </p:cTn>
                                        <p:tgtEl>
                                          <p:spTgt spid="5"/>
                                        </p:tgtEl>
                                      </p:cBhvr>
                                      <p:to x="100000" y="100000"/>
                                    </p:animScale>
                                    <p:animScale>
                                      <p:cBhvr>
                                        <p:cTn id="47" dur="26">
                                          <p:stCondLst>
                                            <p:cond delay="1312"/>
                                          </p:stCondLst>
                                        </p:cTn>
                                        <p:tgtEl>
                                          <p:spTgt spid="5"/>
                                        </p:tgtEl>
                                      </p:cBhvr>
                                      <p:to x="100000" y="80000"/>
                                    </p:animScale>
                                    <p:animScale>
                                      <p:cBhvr>
                                        <p:cTn id="48" dur="166" decel="50000">
                                          <p:stCondLst>
                                            <p:cond delay="1338"/>
                                          </p:stCondLst>
                                        </p:cTn>
                                        <p:tgtEl>
                                          <p:spTgt spid="5"/>
                                        </p:tgtEl>
                                      </p:cBhvr>
                                      <p:to x="100000" y="100000"/>
                                    </p:animScale>
                                    <p:animScale>
                                      <p:cBhvr>
                                        <p:cTn id="49" dur="26">
                                          <p:stCondLst>
                                            <p:cond delay="1642"/>
                                          </p:stCondLst>
                                        </p:cTn>
                                        <p:tgtEl>
                                          <p:spTgt spid="5"/>
                                        </p:tgtEl>
                                      </p:cBhvr>
                                      <p:to x="100000" y="90000"/>
                                    </p:animScale>
                                    <p:animScale>
                                      <p:cBhvr>
                                        <p:cTn id="50" dur="166" decel="50000">
                                          <p:stCondLst>
                                            <p:cond delay="1668"/>
                                          </p:stCondLst>
                                        </p:cTn>
                                        <p:tgtEl>
                                          <p:spTgt spid="5"/>
                                        </p:tgtEl>
                                      </p:cBhvr>
                                      <p:to x="100000" y="100000"/>
                                    </p:animScale>
                                    <p:animScale>
                                      <p:cBhvr>
                                        <p:cTn id="51" dur="26">
                                          <p:stCondLst>
                                            <p:cond delay="1808"/>
                                          </p:stCondLst>
                                        </p:cTn>
                                        <p:tgtEl>
                                          <p:spTgt spid="5"/>
                                        </p:tgtEl>
                                      </p:cBhvr>
                                      <p:to x="100000" y="95000"/>
                                    </p:animScale>
                                    <p:animScale>
                                      <p:cBhvr>
                                        <p:cTn id="52" dur="166" decel="50000">
                                          <p:stCondLst>
                                            <p:cond delay="1834"/>
                                          </p:stCondLst>
                                        </p:cTn>
                                        <p:tgtEl>
                                          <p:spTgt spid="5"/>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3">
                                            <p:txEl>
                                              <p:pRg st="2" end="2"/>
                                            </p:txEl>
                                          </p:spTgt>
                                        </p:tgtEl>
                                        <p:attrNameLst>
                                          <p:attrName>style.visibility</p:attrName>
                                        </p:attrNameLst>
                                      </p:cBhvr>
                                      <p:to>
                                        <p:strVal val="visible"/>
                                      </p:to>
                                    </p:set>
                                    <p:animEffect transition="in" filter="fade">
                                      <p:cBhvr>
                                        <p:cTn id="57" dur="1000"/>
                                        <p:tgtEl>
                                          <p:spTgt spid="3">
                                            <p:txEl>
                                              <p:pRg st="2" end="2"/>
                                            </p:txEl>
                                          </p:spTgt>
                                        </p:tgtEl>
                                      </p:cBhvr>
                                    </p:animEffect>
                                    <p:anim calcmode="lin" valueType="num">
                                      <p:cBhvr>
                                        <p:cTn id="5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6"/>
                                        </p:tgtEl>
                                        <p:attrNameLst>
                                          <p:attrName>style.visibility</p:attrName>
                                        </p:attrNameLst>
                                      </p:cBhvr>
                                      <p:to>
                                        <p:strVal val="visible"/>
                                      </p:to>
                                    </p:set>
                                    <p:animEffect transition="in" filter="fade">
                                      <p:cBhvr>
                                        <p:cTn id="64" dur="500"/>
                                        <p:tgtEl>
                                          <p:spTgt spid="6"/>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fade">
                                      <p:cBhvr>
                                        <p:cTn id="6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56664" y="204356"/>
            <a:ext cx="5225142" cy="6531427"/>
          </a:xfrm>
        </p:spPr>
      </p:pic>
      <p:sp>
        <p:nvSpPr>
          <p:cNvPr id="6" name="Rounded Rectangular Callout 5"/>
          <p:cNvSpPr/>
          <p:nvPr/>
        </p:nvSpPr>
        <p:spPr>
          <a:xfrm>
            <a:off x="3422469" y="365125"/>
            <a:ext cx="3239588" cy="2456452"/>
          </a:xfrm>
          <a:prstGeom prst="wedgeRoundRectCallout">
            <a:avLst>
              <a:gd name="adj1" fmla="val 94893"/>
              <a:gd name="adj2" fmla="val -11949"/>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n w="0"/>
                <a:solidFill>
                  <a:schemeClr val="tx1"/>
                </a:solidFill>
                <a:effectLst>
                  <a:outerShdw blurRad="38100" dist="19050" dir="2700000" algn="tl" rotWithShape="0">
                    <a:schemeClr val="dk1">
                      <a:alpha val="40000"/>
                    </a:schemeClr>
                  </a:outerShdw>
                </a:effectLst>
              </a:rPr>
              <a:t>Now it’s time for you to write your paragraphs.  Look over the expectations on your worksheet.  FYI – We’ll be showing </a:t>
            </a:r>
            <a:r>
              <a:rPr lang="en-US" sz="2000" u="sng" dirty="0" smtClean="0">
                <a:ln w="0"/>
                <a:solidFill>
                  <a:schemeClr val="tx1"/>
                </a:solidFill>
                <a:effectLst>
                  <a:outerShdw blurRad="38100" dist="19050" dir="2700000" algn="tl" rotWithShape="0">
                    <a:schemeClr val="dk1">
                      <a:alpha val="40000"/>
                    </a:schemeClr>
                  </a:outerShdw>
                </a:effectLst>
              </a:rPr>
              <a:t>How to Train Your Dragon </a:t>
            </a:r>
            <a:r>
              <a:rPr lang="en-US" sz="2000" dirty="0" smtClean="0">
                <a:ln w="0"/>
                <a:solidFill>
                  <a:schemeClr val="tx1"/>
                </a:solidFill>
                <a:effectLst>
                  <a:outerShdw blurRad="38100" dist="19050" dir="2700000" algn="tl" rotWithShape="0">
                    <a:schemeClr val="dk1">
                      <a:alpha val="40000"/>
                    </a:schemeClr>
                  </a:outerShdw>
                </a:effectLst>
              </a:rPr>
              <a:t>during lunch tomorrow</a:t>
            </a:r>
            <a:r>
              <a:rPr lang="en-US" dirty="0" smtClean="0">
                <a:ln w="0"/>
                <a:solidFill>
                  <a:schemeClr val="tx1"/>
                </a:solidFill>
                <a:effectLst>
                  <a:outerShdw blurRad="38100" dist="19050" dir="2700000" algn="tl" rotWithShape="0">
                    <a:schemeClr val="dk1">
                      <a:alpha val="40000"/>
                    </a:schemeClr>
                  </a:outerShdw>
                </a:effectLst>
              </a:rPr>
              <a:t>.</a:t>
            </a:r>
            <a:endParaRPr lang="en-US" dirty="0"/>
          </a:p>
        </p:txBody>
      </p:sp>
    </p:spTree>
    <p:extLst>
      <p:ext uri="{BB962C8B-B14F-4D97-AF65-F5344CB8AC3E}">
        <p14:creationId xmlns:p14="http://schemas.microsoft.com/office/powerpoint/2010/main" val="942182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710" y="0"/>
            <a:ext cx="13647420" cy="6858000"/>
          </a:xfrm>
          <a:prstGeom prst="rect">
            <a:avLst/>
          </a:prstGeom>
        </p:spPr>
      </p:pic>
      <p:sp>
        <p:nvSpPr>
          <p:cNvPr id="5" name="Content Placeholder 4"/>
          <p:cNvSpPr>
            <a:spLocks noGrp="1"/>
          </p:cNvSpPr>
          <p:nvPr>
            <p:ph idx="1"/>
          </p:nvPr>
        </p:nvSpPr>
        <p:spPr/>
        <p:txBody>
          <a:bodyPr/>
          <a:lstStyle/>
          <a:p>
            <a:endParaRPr lang="en-US"/>
          </a:p>
        </p:txBody>
      </p:sp>
      <p:sp>
        <p:nvSpPr>
          <p:cNvPr id="6" name="Rounded Rectangular Callout 5"/>
          <p:cNvSpPr/>
          <p:nvPr/>
        </p:nvSpPr>
        <p:spPr>
          <a:xfrm>
            <a:off x="7352804" y="2065409"/>
            <a:ext cx="4408715" cy="3422073"/>
          </a:xfrm>
          <a:prstGeom prst="wedgeRoundRectCallout">
            <a:avLst>
              <a:gd name="adj1" fmla="val -55176"/>
              <a:gd name="adj2" fmla="val 4971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ln w="22225">
                  <a:solidFill>
                    <a:schemeClr val="tx1"/>
                  </a:solidFill>
                  <a:prstDash val="solid"/>
                </a:ln>
                <a:solidFill>
                  <a:srgbClr val="FF0000"/>
                </a:solidFill>
                <a:effectLst>
                  <a:outerShdw blurRad="50800" dist="38100" dir="10800000" algn="r" rotWithShape="0">
                    <a:prstClr val="black">
                      <a:alpha val="40000"/>
                    </a:prstClr>
                  </a:outerShdw>
                </a:effectLst>
              </a:rPr>
              <a:t>…based on observations, text, and additional research.</a:t>
            </a:r>
            <a:endParaRPr lang="en-US" sz="4400" b="1" dirty="0">
              <a:ln w="22225">
                <a:solidFill>
                  <a:schemeClr val="tx1"/>
                </a:solidFill>
                <a:prstDash val="solid"/>
              </a:ln>
              <a:solidFill>
                <a:srgbClr val="FF0000"/>
              </a:solidFill>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3951561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710" y="0"/>
            <a:ext cx="13647420" cy="6858000"/>
          </a:xfrm>
          <a:prstGeom prst="rect">
            <a:avLst/>
          </a:prstGeom>
        </p:spPr>
      </p:pic>
      <p:sp>
        <p:nvSpPr>
          <p:cNvPr id="5" name="Content Placeholder 4"/>
          <p:cNvSpPr>
            <a:spLocks noGrp="1"/>
          </p:cNvSpPr>
          <p:nvPr>
            <p:ph idx="1"/>
          </p:nvPr>
        </p:nvSpPr>
        <p:spPr/>
        <p:txBody>
          <a:bodyPr/>
          <a:lstStyle/>
          <a:p>
            <a:endParaRPr lang="en-US" dirty="0"/>
          </a:p>
        </p:txBody>
      </p:sp>
      <p:sp>
        <p:nvSpPr>
          <p:cNvPr id="6" name="Rounded Rectangular Callout 5"/>
          <p:cNvSpPr/>
          <p:nvPr/>
        </p:nvSpPr>
        <p:spPr>
          <a:xfrm>
            <a:off x="7352804" y="2065410"/>
            <a:ext cx="4408715" cy="2180020"/>
          </a:xfrm>
          <a:prstGeom prst="wedgeRoundRectCallout">
            <a:avLst>
              <a:gd name="adj1" fmla="val -58139"/>
              <a:gd name="adj2" fmla="val 100144"/>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ln w="22225">
                  <a:solidFill>
                    <a:schemeClr val="tx1"/>
                  </a:solidFill>
                  <a:prstDash val="solid"/>
                </a:ln>
                <a:solidFill>
                  <a:srgbClr val="FF0000"/>
                </a:solidFill>
                <a:effectLst>
                  <a:outerShdw blurRad="50800" dist="38100" dir="10800000" algn="r" rotWithShape="0">
                    <a:prstClr val="black">
                      <a:alpha val="40000"/>
                    </a:prstClr>
                  </a:outerShdw>
                </a:effectLst>
              </a:rPr>
              <a:t>Read each bulleted note…</a:t>
            </a:r>
            <a:endParaRPr lang="en-US" sz="4400" b="1" dirty="0">
              <a:ln w="22225">
                <a:solidFill>
                  <a:schemeClr val="tx1"/>
                </a:solidFill>
                <a:prstDash val="solid"/>
              </a:ln>
              <a:solidFill>
                <a:srgbClr val="FF0000"/>
              </a:solidFill>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1954813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12072257" cy="6858000"/>
          </a:xfrm>
          <a:prstGeom prst="rect">
            <a:avLst/>
          </a:prstGeom>
        </p:spPr>
      </p:pic>
      <p:sp>
        <p:nvSpPr>
          <p:cNvPr id="5" name="Content Placeholder 4"/>
          <p:cNvSpPr>
            <a:spLocks noGrp="1"/>
          </p:cNvSpPr>
          <p:nvPr>
            <p:ph idx="1"/>
          </p:nvPr>
        </p:nvSpPr>
        <p:spPr/>
        <p:txBody>
          <a:bodyPr/>
          <a:lstStyle/>
          <a:p>
            <a:endParaRPr lang="en-US" dirty="0"/>
          </a:p>
        </p:txBody>
      </p:sp>
      <p:sp>
        <p:nvSpPr>
          <p:cNvPr id="6" name="Rounded Rectangular Callout 5"/>
          <p:cNvSpPr/>
          <p:nvPr/>
        </p:nvSpPr>
        <p:spPr>
          <a:xfrm>
            <a:off x="462151" y="1023257"/>
            <a:ext cx="4408715" cy="4136572"/>
          </a:xfrm>
          <a:prstGeom prst="wedgeRoundRectCallout">
            <a:avLst>
              <a:gd name="adj1" fmla="val 57664"/>
              <a:gd name="adj2" fmla="val 40168"/>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ln w="22225">
                  <a:solidFill>
                    <a:schemeClr val="tx1"/>
                  </a:solidFill>
                  <a:prstDash val="solid"/>
                </a:ln>
                <a:solidFill>
                  <a:srgbClr val="FF0000"/>
                </a:solidFill>
                <a:effectLst>
                  <a:outerShdw blurRad="50800" dist="38100" dir="10800000" algn="r" rotWithShape="0">
                    <a:prstClr val="black">
                      <a:alpha val="40000"/>
                    </a:prstClr>
                  </a:outerShdw>
                </a:effectLst>
              </a:rPr>
              <a:t>…then, on your copy of the notes, highlight the underlined sections of each entry.</a:t>
            </a:r>
            <a:endParaRPr lang="en-US" sz="4400" b="1" dirty="0">
              <a:ln w="22225">
                <a:solidFill>
                  <a:schemeClr val="tx1"/>
                </a:solidFill>
                <a:prstDash val="solid"/>
              </a:ln>
              <a:solidFill>
                <a:srgbClr val="FF0000"/>
              </a:solidFill>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1395889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12072257" cy="6858000"/>
          </a:xfrm>
          <a:prstGeom prst="rect">
            <a:avLst/>
          </a:prstGeom>
        </p:spPr>
      </p:pic>
      <p:sp>
        <p:nvSpPr>
          <p:cNvPr id="5" name="Content Placeholder 4"/>
          <p:cNvSpPr>
            <a:spLocks noGrp="1"/>
          </p:cNvSpPr>
          <p:nvPr>
            <p:ph idx="1"/>
          </p:nvPr>
        </p:nvSpPr>
        <p:spPr/>
        <p:txBody>
          <a:bodyPr/>
          <a:lstStyle/>
          <a:p>
            <a:endParaRPr lang="en-US"/>
          </a:p>
        </p:txBody>
      </p:sp>
      <p:sp>
        <p:nvSpPr>
          <p:cNvPr id="6" name="Rounded Rectangular Callout 5"/>
          <p:cNvSpPr/>
          <p:nvPr/>
        </p:nvSpPr>
        <p:spPr>
          <a:xfrm>
            <a:off x="440377" y="157163"/>
            <a:ext cx="4408715" cy="6019800"/>
          </a:xfrm>
          <a:prstGeom prst="wedgeRoundRectCallout">
            <a:avLst>
              <a:gd name="adj1" fmla="val 58652"/>
              <a:gd name="adj2" fmla="val 3203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ln w="22225">
                  <a:solidFill>
                    <a:schemeClr val="tx1"/>
                  </a:solidFill>
                  <a:prstDash val="solid"/>
                </a:ln>
                <a:solidFill>
                  <a:srgbClr val="FF0000"/>
                </a:solidFill>
                <a:effectLst>
                  <a:outerShdw blurRad="50800" dist="38100" dir="10800000" algn="r" rotWithShape="0">
                    <a:prstClr val="black">
                      <a:alpha val="40000"/>
                    </a:prstClr>
                  </a:outerShdw>
                </a:effectLst>
              </a:rPr>
              <a:t>Identify whether the information in each bullet comes from observation, text, or additional research.</a:t>
            </a:r>
            <a:endParaRPr lang="en-US" sz="4400" b="1" dirty="0">
              <a:ln w="22225">
                <a:solidFill>
                  <a:schemeClr val="tx1"/>
                </a:solidFill>
                <a:prstDash val="solid"/>
              </a:ln>
              <a:solidFill>
                <a:srgbClr val="FF0000"/>
              </a:solidFill>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17196463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18809" y="0"/>
            <a:ext cx="16136470" cy="6858000"/>
          </a:xfrm>
        </p:spPr>
      </p:pic>
      <p:sp>
        <p:nvSpPr>
          <p:cNvPr id="5" name="Rounded Rectangular Callout 4"/>
          <p:cNvSpPr/>
          <p:nvPr/>
        </p:nvSpPr>
        <p:spPr>
          <a:xfrm>
            <a:off x="0" y="1458686"/>
            <a:ext cx="4408715" cy="4169228"/>
          </a:xfrm>
          <a:prstGeom prst="wedgeRoundRectCallout">
            <a:avLst>
              <a:gd name="adj1" fmla="val 91985"/>
              <a:gd name="adj2" fmla="val -3217"/>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ln w="22225">
                  <a:solidFill>
                    <a:schemeClr val="tx1"/>
                  </a:solidFill>
                  <a:prstDash val="solid"/>
                </a:ln>
                <a:solidFill>
                  <a:srgbClr val="FF0000"/>
                </a:solidFill>
                <a:effectLst>
                  <a:outerShdw blurRad="50800" dist="38100" dir="10800000" algn="r" rotWithShape="0">
                    <a:prstClr val="black">
                      <a:alpha val="40000"/>
                    </a:prstClr>
                  </a:outerShdw>
                </a:effectLst>
              </a:rPr>
              <a:t>Then label each bullet – O for observation, T for text, and AR additional research.</a:t>
            </a:r>
            <a:endParaRPr lang="en-US" sz="4400" b="1" dirty="0">
              <a:ln w="22225">
                <a:solidFill>
                  <a:schemeClr val="tx1"/>
                </a:solidFill>
                <a:prstDash val="solid"/>
              </a:ln>
              <a:solidFill>
                <a:srgbClr val="FF0000"/>
              </a:solidFill>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2387942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Topic 1:  Conditions for Burning</a:t>
            </a:r>
            <a:br>
              <a:rPr lang="en-US" dirty="0" smtClean="0"/>
            </a:br>
            <a:r>
              <a:rPr lang="en-US" dirty="0" smtClean="0"/>
              <a:t>(Combustion)</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50284" y="2400391"/>
            <a:ext cx="1377923" cy="4351338"/>
          </a:xfrm>
        </p:spPr>
      </p:pic>
      <p:sp>
        <p:nvSpPr>
          <p:cNvPr id="7" name="Rounded Rectangular Callout 6"/>
          <p:cNvSpPr/>
          <p:nvPr/>
        </p:nvSpPr>
        <p:spPr>
          <a:xfrm>
            <a:off x="253930" y="2277091"/>
            <a:ext cx="4256315" cy="1034143"/>
          </a:xfrm>
          <a:prstGeom prst="wedgeRoundRectCallout">
            <a:avLst>
              <a:gd name="adj1" fmla="val 75656"/>
              <a:gd name="adj2" fmla="val 5097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Remember, we’re </a:t>
            </a:r>
            <a:r>
              <a:rPr lang="en-US" dirty="0" smtClean="0">
                <a:ln w="0"/>
                <a:solidFill>
                  <a:schemeClr val="tx1"/>
                </a:solidFill>
                <a:effectLst>
                  <a:outerShdw blurRad="38100" dist="19050" dir="2700000" algn="tl" rotWithShape="0">
                    <a:schemeClr val="dk1">
                      <a:alpha val="40000"/>
                    </a:schemeClr>
                  </a:outerShdw>
                </a:effectLst>
              </a:rPr>
              <a:t>preparing to write a </a:t>
            </a:r>
            <a:r>
              <a:rPr lang="en-US" dirty="0" smtClean="0">
                <a:ln w="0"/>
                <a:solidFill>
                  <a:schemeClr val="tx1"/>
                </a:solidFill>
                <a:effectLst>
                  <a:outerShdw blurRad="38100" dist="19050" dir="2700000" algn="tl" rotWithShape="0">
                    <a:schemeClr val="dk1">
                      <a:alpha val="40000"/>
                    </a:schemeClr>
                  </a:outerShdw>
                </a:effectLst>
              </a:rPr>
              <a:t>paragraph which discusses </a:t>
            </a:r>
            <a:r>
              <a:rPr lang="en-US" dirty="0" smtClean="0">
                <a:ln w="0"/>
                <a:solidFill>
                  <a:schemeClr val="tx1"/>
                </a:solidFill>
                <a:effectLst>
                  <a:outerShdw blurRad="38100" dist="19050" dir="2700000" algn="tl" rotWithShape="0">
                    <a:schemeClr val="dk1">
                      <a:alpha val="40000"/>
                    </a:schemeClr>
                  </a:outerShdw>
                </a:effectLst>
              </a:rPr>
              <a:t>combustion </a:t>
            </a:r>
            <a:r>
              <a:rPr lang="en-US" dirty="0" smtClean="0">
                <a:ln w="0"/>
                <a:solidFill>
                  <a:schemeClr val="tx1"/>
                </a:solidFill>
                <a:effectLst>
                  <a:outerShdw blurRad="38100" dist="19050" dir="2700000" algn="tl" rotWithShape="0">
                    <a:schemeClr val="dk1">
                      <a:alpha val="40000"/>
                    </a:schemeClr>
                  </a:outerShdw>
                </a:effectLst>
              </a:rPr>
              <a:t>from different perspectives.  </a:t>
            </a:r>
            <a:endParaRPr lang="en-US" dirty="0">
              <a:ln w="0"/>
              <a:solidFill>
                <a:schemeClr val="tx1"/>
              </a:solidFill>
              <a:effectLst>
                <a:outerShdw blurRad="38100" dist="19050" dir="2700000" algn="tl" rotWithShape="0">
                  <a:schemeClr val="dk1">
                    <a:alpha val="40000"/>
                  </a:schemeClr>
                </a:outerShdw>
              </a:effectLst>
            </a:endParaRPr>
          </a:p>
        </p:txBody>
      </p:sp>
      <p:sp>
        <p:nvSpPr>
          <p:cNvPr id="8" name="Rounded Rectangular Callout 7"/>
          <p:cNvSpPr/>
          <p:nvPr/>
        </p:nvSpPr>
        <p:spPr>
          <a:xfrm>
            <a:off x="6764977" y="2092039"/>
            <a:ext cx="4256315" cy="1260762"/>
          </a:xfrm>
          <a:prstGeom prst="wedgeRoundRectCallout">
            <a:avLst>
              <a:gd name="adj1" fmla="val -68217"/>
              <a:gd name="adj2" fmla="val 4695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The following notes bring the different perspectives together in one place so you can decided how to write the your paragraph.</a:t>
            </a:r>
            <a:endParaRPr lang="en-US" dirty="0">
              <a:ln w="0"/>
              <a:solidFill>
                <a:schemeClr val="tx1"/>
              </a:solidFill>
              <a:effectLst>
                <a:outerShdw blurRad="38100" dist="19050" dir="2700000" algn="tl" rotWithShape="0">
                  <a:schemeClr val="dk1">
                    <a:alpha val="40000"/>
                  </a:schemeClr>
                </a:outerShdw>
              </a:effectLst>
            </a:endParaRPr>
          </a:p>
        </p:txBody>
      </p:sp>
      <p:sp>
        <p:nvSpPr>
          <p:cNvPr id="9" name="Rounded Rectangular Callout 8"/>
          <p:cNvSpPr/>
          <p:nvPr/>
        </p:nvSpPr>
        <p:spPr>
          <a:xfrm>
            <a:off x="6940728" y="3484351"/>
            <a:ext cx="4256315" cy="922352"/>
          </a:xfrm>
          <a:prstGeom prst="wedgeRoundRectCallout">
            <a:avLst>
              <a:gd name="adj1" fmla="val -64841"/>
              <a:gd name="adj2" fmla="val -6391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Remember, for each bulleted section, highlight on your paper the words which are underlined on the Power Point.  </a:t>
            </a:r>
            <a:endParaRPr lang="en-US" dirty="0">
              <a:ln w="0"/>
              <a:solidFill>
                <a:schemeClr val="tx1"/>
              </a:solidFill>
              <a:effectLst>
                <a:outerShdw blurRad="38100" dist="19050" dir="2700000" algn="tl" rotWithShape="0">
                  <a:schemeClr val="dk1">
                    <a:alpha val="40000"/>
                  </a:schemeClr>
                </a:outerShdw>
              </a:effectLst>
            </a:endParaRPr>
          </a:p>
        </p:txBody>
      </p:sp>
      <p:sp>
        <p:nvSpPr>
          <p:cNvPr id="10" name="Rounded Rectangular Callout 9"/>
          <p:cNvSpPr/>
          <p:nvPr/>
        </p:nvSpPr>
        <p:spPr>
          <a:xfrm>
            <a:off x="6940728" y="5062975"/>
            <a:ext cx="4256315" cy="871151"/>
          </a:xfrm>
          <a:prstGeom prst="wedgeRoundRectCallout">
            <a:avLst>
              <a:gd name="adj1" fmla="val -67910"/>
              <a:gd name="adj2" fmla="val -23708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Then decide whether the information in that bullet came from the text, observation, or additional research</a:t>
            </a:r>
            <a:endParaRPr 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94451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58092" y="184582"/>
            <a:ext cx="10515600" cy="1325563"/>
          </a:xfrm>
        </p:spPr>
        <p:txBody>
          <a:bodyPr/>
          <a:lstStyle/>
          <a:p>
            <a:pPr algn="ctr"/>
            <a:r>
              <a:rPr lang="en-US" dirty="0" smtClean="0"/>
              <a:t>Topic 1:  Conditions for Burning</a:t>
            </a:r>
            <a:br>
              <a:rPr lang="en-US" dirty="0" smtClean="0"/>
            </a:br>
            <a:r>
              <a:rPr lang="en-US" dirty="0" smtClean="0"/>
              <a:t>(Combustion)</a:t>
            </a:r>
            <a:endParaRPr lang="en-US" dirty="0"/>
          </a:p>
        </p:txBody>
      </p:sp>
      <p:sp>
        <p:nvSpPr>
          <p:cNvPr id="3" name="Content Placeholder 2"/>
          <p:cNvSpPr>
            <a:spLocks noGrp="1"/>
          </p:cNvSpPr>
          <p:nvPr>
            <p:ph idx="1"/>
          </p:nvPr>
        </p:nvSpPr>
        <p:spPr>
          <a:xfrm>
            <a:off x="810491" y="1510145"/>
            <a:ext cx="10515600" cy="5913727"/>
          </a:xfrm>
        </p:spPr>
        <p:txBody>
          <a:bodyPr>
            <a:normAutofit fontScale="92500" lnSpcReduction="10000"/>
          </a:bodyPr>
          <a:lstStyle/>
          <a:p>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A </a:t>
            </a:r>
            <a:r>
              <a:rPr lang="en-US"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combustion reaction </a:t>
            </a:r>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occurs when a substance reacts with </a:t>
            </a:r>
            <a:r>
              <a:rPr lang="en-US"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oxygen</a:t>
            </a:r>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 to produce </a:t>
            </a:r>
            <a:r>
              <a:rPr lang="en-US"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heat</a:t>
            </a:r>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 and </a:t>
            </a:r>
            <a:r>
              <a:rPr lang="en-US"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light</a:t>
            </a:r>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p>
          <a:p>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The reaction that creates dragon breath </a:t>
            </a:r>
            <a:r>
              <a:rPr lang="en-US"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required </a:t>
            </a:r>
            <a:r>
              <a:rPr lang="en-US"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specific conditions</a:t>
            </a:r>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p>
          <a:p>
            <a:r>
              <a:rPr lang="en-US"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Placing a match directly on a small pile of flour did not cause a combustion reaction</a:t>
            </a:r>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p>
          <a:p>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However, </a:t>
            </a:r>
            <a:r>
              <a:rPr lang="en-US"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spreading the fuel out </a:t>
            </a:r>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by blowing the pile of flour off of a card over </a:t>
            </a:r>
            <a:r>
              <a:rPr lang="en-US"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a stronger flame </a:t>
            </a:r>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produced dramatic, </a:t>
            </a:r>
            <a:r>
              <a:rPr lang="en-US"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almost explosive combustion</a:t>
            </a:r>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p>
          <a:p>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This means that </a:t>
            </a:r>
            <a:r>
              <a:rPr lang="en-US"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combustion needs more than heat, fuel, and oxygen</a:t>
            </a:r>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p>
          <a:p>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For </a:t>
            </a:r>
            <a:r>
              <a:rPr lang="en-US"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combustion</a:t>
            </a:r>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 to occur you </a:t>
            </a:r>
            <a:r>
              <a:rPr lang="en-US"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need the right amount of heat, fuel, and oxygen</a:t>
            </a:r>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p>
          <a:p>
            <a:r>
              <a:rPr lang="en-US"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Spreading the flour out </a:t>
            </a:r>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over the flame allowed enough </a:t>
            </a:r>
            <a:r>
              <a:rPr lang="en-US"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oxygen</a:t>
            </a:r>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 to reach the individual particles of flour.  </a:t>
            </a:r>
          </a:p>
          <a:p>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The </a:t>
            </a:r>
            <a:r>
              <a:rPr lang="en-US"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stronger flame </a:t>
            </a:r>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(from the burner) assured there was </a:t>
            </a:r>
            <a:r>
              <a:rPr lang="en-US"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enough energy </a:t>
            </a:r>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to begin the reaction.</a:t>
            </a:r>
          </a:p>
          <a:p>
            <a:endParaRPr lang="en-US" dirty="0"/>
          </a:p>
        </p:txBody>
      </p:sp>
      <p:sp>
        <p:nvSpPr>
          <p:cNvPr id="2" name="Oval 1"/>
          <p:cNvSpPr/>
          <p:nvPr/>
        </p:nvSpPr>
        <p:spPr>
          <a:xfrm>
            <a:off x="7892143" y="2688771"/>
            <a:ext cx="576943" cy="47897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14890" y="1374513"/>
            <a:ext cx="484672" cy="584775"/>
          </a:xfrm>
          <a:prstGeom prst="rect">
            <a:avLst/>
          </a:prstGeom>
          <a:noFill/>
        </p:spPr>
        <p:txBody>
          <a:bodyPr wrap="square" lIns="91440" tIns="45720" rIns="91440" bIns="45720">
            <a:spAutoFit/>
          </a:bodyPr>
          <a:lstStyle/>
          <a:p>
            <a:pPr algn="ctr"/>
            <a:r>
              <a:rPr lang="en-US" sz="3200" b="1" cap="none" spc="0" dirty="0" smtClean="0">
                <a:ln w="22225">
                  <a:solidFill>
                    <a:schemeClr val="accent2"/>
                  </a:solidFill>
                  <a:prstDash val="solid"/>
                </a:ln>
                <a:solidFill>
                  <a:schemeClr val="accent2">
                    <a:lumMod val="40000"/>
                    <a:lumOff val="60000"/>
                  </a:schemeClr>
                </a:solidFill>
                <a:effectLst/>
              </a:rPr>
              <a:t>T</a:t>
            </a:r>
            <a:endParaRPr lang="en-US" sz="3200" b="1" cap="none" spc="0" dirty="0">
              <a:ln w="22225">
                <a:solidFill>
                  <a:schemeClr val="accent2"/>
                </a:solidFill>
                <a:prstDash val="solid"/>
              </a:ln>
              <a:solidFill>
                <a:schemeClr val="accent2">
                  <a:lumMod val="40000"/>
                  <a:lumOff val="60000"/>
                </a:schemeClr>
              </a:solidFill>
              <a:effectLst/>
            </a:endParaRPr>
          </a:p>
        </p:txBody>
      </p:sp>
      <p:sp>
        <p:nvSpPr>
          <p:cNvPr id="6" name="Rectangle 5"/>
          <p:cNvSpPr/>
          <p:nvPr/>
        </p:nvSpPr>
        <p:spPr>
          <a:xfrm>
            <a:off x="114890" y="2582969"/>
            <a:ext cx="484672" cy="584775"/>
          </a:xfrm>
          <a:prstGeom prst="rect">
            <a:avLst/>
          </a:prstGeom>
          <a:noFill/>
        </p:spPr>
        <p:txBody>
          <a:bodyPr wrap="square" lIns="91440" tIns="45720" rIns="91440" bIns="45720">
            <a:spAutoFit/>
          </a:bodyPr>
          <a:lstStyle/>
          <a:p>
            <a:pPr algn="ctr"/>
            <a:r>
              <a:rPr lang="en-US" sz="3200" b="1" cap="none" spc="0" dirty="0" smtClean="0">
                <a:ln w="22225">
                  <a:solidFill>
                    <a:schemeClr val="accent2"/>
                  </a:solidFill>
                  <a:prstDash val="solid"/>
                </a:ln>
                <a:solidFill>
                  <a:schemeClr val="accent2">
                    <a:lumMod val="40000"/>
                    <a:lumOff val="60000"/>
                  </a:schemeClr>
                </a:solidFill>
                <a:effectLst/>
              </a:rPr>
              <a:t>O</a:t>
            </a:r>
            <a:endParaRPr lang="en-US" sz="3200" b="1" cap="none" spc="0" dirty="0">
              <a:ln w="22225">
                <a:solidFill>
                  <a:schemeClr val="accent2"/>
                </a:solidFill>
                <a:prstDash val="solid"/>
              </a:ln>
              <a:solidFill>
                <a:schemeClr val="accent2">
                  <a:lumMod val="40000"/>
                  <a:lumOff val="60000"/>
                </a:schemeClr>
              </a:solidFill>
              <a:effectLst/>
            </a:endParaRPr>
          </a:p>
        </p:txBody>
      </p:sp>
      <p:sp>
        <p:nvSpPr>
          <p:cNvPr id="7" name="Rectangle 6"/>
          <p:cNvSpPr/>
          <p:nvPr/>
        </p:nvSpPr>
        <p:spPr>
          <a:xfrm>
            <a:off x="135787" y="4122369"/>
            <a:ext cx="484672" cy="584775"/>
          </a:xfrm>
          <a:prstGeom prst="rect">
            <a:avLst/>
          </a:prstGeom>
          <a:noFill/>
        </p:spPr>
        <p:txBody>
          <a:bodyPr wrap="square" lIns="91440" tIns="45720" rIns="91440" bIns="45720">
            <a:spAutoFit/>
          </a:bodyPr>
          <a:lstStyle/>
          <a:p>
            <a:pPr algn="ctr"/>
            <a:r>
              <a:rPr lang="en-US" sz="3200" b="1" cap="none" spc="0" dirty="0" smtClean="0">
                <a:ln w="22225">
                  <a:solidFill>
                    <a:schemeClr val="accent2"/>
                  </a:solidFill>
                  <a:prstDash val="solid"/>
                </a:ln>
                <a:solidFill>
                  <a:schemeClr val="accent2">
                    <a:lumMod val="40000"/>
                    <a:lumOff val="60000"/>
                  </a:schemeClr>
                </a:solidFill>
                <a:effectLst/>
              </a:rPr>
              <a:t>O</a:t>
            </a:r>
            <a:endParaRPr lang="en-US" sz="3200" b="1" cap="none" spc="0" dirty="0">
              <a:ln w="22225">
                <a:solidFill>
                  <a:schemeClr val="accent2"/>
                </a:solidFill>
                <a:prstDash val="solid"/>
              </a:ln>
              <a:solidFill>
                <a:schemeClr val="accent2">
                  <a:lumMod val="40000"/>
                  <a:lumOff val="60000"/>
                </a:schemeClr>
              </a:solidFill>
              <a:effectLst/>
            </a:endParaRPr>
          </a:p>
        </p:txBody>
      </p:sp>
      <p:sp>
        <p:nvSpPr>
          <p:cNvPr id="8" name="Rectangle 7"/>
          <p:cNvSpPr/>
          <p:nvPr/>
        </p:nvSpPr>
        <p:spPr>
          <a:xfrm>
            <a:off x="135787" y="4563834"/>
            <a:ext cx="484672" cy="584775"/>
          </a:xfrm>
          <a:prstGeom prst="rect">
            <a:avLst/>
          </a:prstGeom>
          <a:noFill/>
        </p:spPr>
        <p:txBody>
          <a:bodyPr wrap="square" lIns="91440" tIns="45720" rIns="91440" bIns="45720">
            <a:spAutoFit/>
          </a:bodyPr>
          <a:lstStyle/>
          <a:p>
            <a:pPr algn="ctr"/>
            <a:r>
              <a:rPr lang="en-US" sz="3200" b="1" cap="none" spc="0" dirty="0" smtClean="0">
                <a:ln w="22225">
                  <a:solidFill>
                    <a:schemeClr val="accent2"/>
                  </a:solidFill>
                  <a:prstDash val="solid"/>
                </a:ln>
                <a:solidFill>
                  <a:schemeClr val="accent2">
                    <a:lumMod val="40000"/>
                    <a:lumOff val="60000"/>
                  </a:schemeClr>
                </a:solidFill>
                <a:effectLst/>
              </a:rPr>
              <a:t>O</a:t>
            </a:r>
            <a:endParaRPr lang="en-US" sz="3200" b="1" cap="none" spc="0" dirty="0">
              <a:ln w="22225">
                <a:solidFill>
                  <a:schemeClr val="accent2"/>
                </a:solidFill>
                <a:prstDash val="solid"/>
              </a:ln>
              <a:solidFill>
                <a:schemeClr val="accent2">
                  <a:lumMod val="40000"/>
                  <a:lumOff val="60000"/>
                </a:schemeClr>
              </a:solidFill>
              <a:effectLst/>
            </a:endParaRPr>
          </a:p>
        </p:txBody>
      </p:sp>
      <p:sp>
        <p:nvSpPr>
          <p:cNvPr id="9" name="Rectangle 8"/>
          <p:cNvSpPr/>
          <p:nvPr/>
        </p:nvSpPr>
        <p:spPr>
          <a:xfrm>
            <a:off x="122724" y="5323812"/>
            <a:ext cx="484672" cy="584775"/>
          </a:xfrm>
          <a:prstGeom prst="rect">
            <a:avLst/>
          </a:prstGeom>
          <a:noFill/>
        </p:spPr>
        <p:txBody>
          <a:bodyPr wrap="square" lIns="91440" tIns="45720" rIns="91440" bIns="45720">
            <a:spAutoFit/>
          </a:bodyPr>
          <a:lstStyle/>
          <a:p>
            <a:pPr algn="ctr"/>
            <a:r>
              <a:rPr lang="en-US" sz="3200" b="1" cap="none" spc="0" dirty="0" smtClean="0">
                <a:ln w="22225">
                  <a:solidFill>
                    <a:schemeClr val="accent2"/>
                  </a:solidFill>
                  <a:prstDash val="solid"/>
                </a:ln>
                <a:solidFill>
                  <a:schemeClr val="accent2">
                    <a:lumMod val="40000"/>
                    <a:lumOff val="60000"/>
                  </a:schemeClr>
                </a:solidFill>
                <a:effectLst/>
              </a:rPr>
              <a:t>O</a:t>
            </a:r>
            <a:endParaRPr lang="en-US" sz="3200" b="1" cap="none" spc="0" dirty="0">
              <a:ln w="22225">
                <a:solidFill>
                  <a:schemeClr val="accent2"/>
                </a:solidFill>
                <a:prstDash val="solid"/>
              </a:ln>
              <a:solidFill>
                <a:schemeClr val="accent2">
                  <a:lumMod val="40000"/>
                  <a:lumOff val="60000"/>
                </a:schemeClr>
              </a:solidFill>
              <a:effectLst/>
            </a:endParaRPr>
          </a:p>
        </p:txBody>
      </p:sp>
      <p:sp>
        <p:nvSpPr>
          <p:cNvPr id="10" name="Rectangle 9"/>
          <p:cNvSpPr/>
          <p:nvPr/>
        </p:nvSpPr>
        <p:spPr>
          <a:xfrm>
            <a:off x="130470" y="6103406"/>
            <a:ext cx="484672" cy="584775"/>
          </a:xfrm>
          <a:prstGeom prst="rect">
            <a:avLst/>
          </a:prstGeom>
          <a:noFill/>
        </p:spPr>
        <p:txBody>
          <a:bodyPr wrap="square" lIns="91440" tIns="45720" rIns="91440" bIns="45720">
            <a:spAutoFit/>
          </a:bodyPr>
          <a:lstStyle/>
          <a:p>
            <a:pPr algn="ctr"/>
            <a:r>
              <a:rPr lang="en-US" sz="3200" b="1" cap="none" spc="0" dirty="0" smtClean="0">
                <a:ln w="22225">
                  <a:solidFill>
                    <a:schemeClr val="accent2"/>
                  </a:solidFill>
                  <a:prstDash val="solid"/>
                </a:ln>
                <a:solidFill>
                  <a:schemeClr val="accent2">
                    <a:lumMod val="40000"/>
                    <a:lumOff val="60000"/>
                  </a:schemeClr>
                </a:solidFill>
                <a:effectLst/>
              </a:rPr>
              <a:t>O</a:t>
            </a:r>
            <a:endParaRPr lang="en-US" sz="3200" b="1" cap="none" spc="0" dirty="0">
              <a:ln w="22225">
                <a:solidFill>
                  <a:schemeClr val="accent2"/>
                </a:solidFill>
                <a:prstDash val="solid"/>
              </a:ln>
              <a:solidFill>
                <a:schemeClr val="accent2">
                  <a:lumMod val="40000"/>
                  <a:lumOff val="60000"/>
                </a:schemeClr>
              </a:solidFill>
              <a:effectLst/>
            </a:endParaRPr>
          </a:p>
        </p:txBody>
      </p:sp>
      <p:sp>
        <p:nvSpPr>
          <p:cNvPr id="11" name="Rectangle 10"/>
          <p:cNvSpPr/>
          <p:nvPr/>
        </p:nvSpPr>
        <p:spPr>
          <a:xfrm>
            <a:off x="128914" y="3354329"/>
            <a:ext cx="484672" cy="584775"/>
          </a:xfrm>
          <a:prstGeom prst="rect">
            <a:avLst/>
          </a:prstGeom>
          <a:noFill/>
        </p:spPr>
        <p:txBody>
          <a:bodyPr wrap="square" lIns="91440" tIns="45720" rIns="91440" bIns="45720">
            <a:spAutoFit/>
          </a:bodyPr>
          <a:lstStyle/>
          <a:p>
            <a:pPr algn="ctr"/>
            <a:r>
              <a:rPr lang="en-US" sz="3200" b="1" cap="none" spc="0" dirty="0" smtClean="0">
                <a:ln w="22225">
                  <a:solidFill>
                    <a:schemeClr val="accent2"/>
                  </a:solidFill>
                  <a:prstDash val="solid"/>
                </a:ln>
                <a:solidFill>
                  <a:schemeClr val="accent2">
                    <a:lumMod val="40000"/>
                    <a:lumOff val="60000"/>
                  </a:schemeClr>
                </a:solidFill>
                <a:effectLst/>
              </a:rPr>
              <a:t>O</a:t>
            </a:r>
            <a:endParaRPr lang="en-US" sz="3200" b="1" cap="none" spc="0" dirty="0">
              <a:ln w="22225">
                <a:solidFill>
                  <a:schemeClr val="accent2"/>
                </a:solidFill>
                <a:prstDash val="solid"/>
              </a:ln>
              <a:solidFill>
                <a:schemeClr val="accent2">
                  <a:lumMod val="40000"/>
                  <a:lumOff val="60000"/>
                </a:schemeClr>
              </a:solidFill>
              <a:effectLst/>
            </a:endParaRPr>
          </a:p>
        </p:txBody>
      </p:sp>
      <p:sp>
        <p:nvSpPr>
          <p:cNvPr id="12" name="Rectangle 11"/>
          <p:cNvSpPr/>
          <p:nvPr/>
        </p:nvSpPr>
        <p:spPr>
          <a:xfrm>
            <a:off x="128914" y="2090933"/>
            <a:ext cx="484672" cy="584775"/>
          </a:xfrm>
          <a:prstGeom prst="rect">
            <a:avLst/>
          </a:prstGeom>
          <a:noFill/>
        </p:spPr>
        <p:txBody>
          <a:bodyPr wrap="square" lIns="91440" tIns="45720" rIns="91440" bIns="45720">
            <a:spAutoFit/>
          </a:bodyPr>
          <a:lstStyle/>
          <a:p>
            <a:pPr algn="ctr"/>
            <a:r>
              <a:rPr lang="en-US" sz="3200" b="1" cap="none" spc="0" dirty="0" smtClean="0">
                <a:ln w="22225">
                  <a:solidFill>
                    <a:schemeClr val="accent2"/>
                  </a:solidFill>
                  <a:prstDash val="solid"/>
                </a:ln>
                <a:solidFill>
                  <a:schemeClr val="accent2">
                    <a:lumMod val="40000"/>
                    <a:lumOff val="60000"/>
                  </a:schemeClr>
                </a:solidFill>
                <a:effectLst/>
              </a:rPr>
              <a:t>O</a:t>
            </a:r>
            <a:endParaRPr lang="en-US" sz="32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550130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fade">
                                      <p:cBhvr>
                                        <p:cTn id="30" dur="5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down)">
                                      <p:cBhvr>
                                        <p:cTn id="35" dur="580">
                                          <p:stCondLst>
                                            <p:cond delay="0"/>
                                          </p:stCondLst>
                                        </p:cTn>
                                        <p:tgtEl>
                                          <p:spTgt spid="12"/>
                                        </p:tgtEl>
                                      </p:cBhvr>
                                    </p:animEffect>
                                    <p:anim calcmode="lin" valueType="num">
                                      <p:cBhvr>
                                        <p:cTn id="36"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41" dur="26">
                                          <p:stCondLst>
                                            <p:cond delay="650"/>
                                          </p:stCondLst>
                                        </p:cTn>
                                        <p:tgtEl>
                                          <p:spTgt spid="12"/>
                                        </p:tgtEl>
                                      </p:cBhvr>
                                      <p:to x="100000" y="60000"/>
                                    </p:animScale>
                                    <p:animScale>
                                      <p:cBhvr>
                                        <p:cTn id="42" dur="166" decel="50000">
                                          <p:stCondLst>
                                            <p:cond delay="676"/>
                                          </p:stCondLst>
                                        </p:cTn>
                                        <p:tgtEl>
                                          <p:spTgt spid="12"/>
                                        </p:tgtEl>
                                      </p:cBhvr>
                                      <p:to x="100000" y="100000"/>
                                    </p:animScale>
                                    <p:animScale>
                                      <p:cBhvr>
                                        <p:cTn id="43" dur="26">
                                          <p:stCondLst>
                                            <p:cond delay="1312"/>
                                          </p:stCondLst>
                                        </p:cTn>
                                        <p:tgtEl>
                                          <p:spTgt spid="12"/>
                                        </p:tgtEl>
                                      </p:cBhvr>
                                      <p:to x="100000" y="80000"/>
                                    </p:animScale>
                                    <p:animScale>
                                      <p:cBhvr>
                                        <p:cTn id="44" dur="166" decel="50000">
                                          <p:stCondLst>
                                            <p:cond delay="1338"/>
                                          </p:stCondLst>
                                        </p:cTn>
                                        <p:tgtEl>
                                          <p:spTgt spid="12"/>
                                        </p:tgtEl>
                                      </p:cBhvr>
                                      <p:to x="100000" y="100000"/>
                                    </p:animScale>
                                    <p:animScale>
                                      <p:cBhvr>
                                        <p:cTn id="45" dur="26">
                                          <p:stCondLst>
                                            <p:cond delay="1642"/>
                                          </p:stCondLst>
                                        </p:cTn>
                                        <p:tgtEl>
                                          <p:spTgt spid="12"/>
                                        </p:tgtEl>
                                      </p:cBhvr>
                                      <p:to x="100000" y="90000"/>
                                    </p:animScale>
                                    <p:animScale>
                                      <p:cBhvr>
                                        <p:cTn id="46" dur="166" decel="50000">
                                          <p:stCondLst>
                                            <p:cond delay="1668"/>
                                          </p:stCondLst>
                                        </p:cTn>
                                        <p:tgtEl>
                                          <p:spTgt spid="12"/>
                                        </p:tgtEl>
                                      </p:cBhvr>
                                      <p:to x="100000" y="100000"/>
                                    </p:animScale>
                                    <p:animScale>
                                      <p:cBhvr>
                                        <p:cTn id="47" dur="26">
                                          <p:stCondLst>
                                            <p:cond delay="1808"/>
                                          </p:stCondLst>
                                        </p:cTn>
                                        <p:tgtEl>
                                          <p:spTgt spid="12"/>
                                        </p:tgtEl>
                                      </p:cBhvr>
                                      <p:to x="100000" y="95000"/>
                                    </p:animScale>
                                    <p:animScale>
                                      <p:cBhvr>
                                        <p:cTn id="48" dur="166" decel="50000">
                                          <p:stCondLst>
                                            <p:cond delay="1834"/>
                                          </p:stCondLst>
                                        </p:cTn>
                                        <p:tgtEl>
                                          <p:spTgt spid="12"/>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
                                            <p:txEl>
                                              <p:pRg st="2" end="2"/>
                                            </p:txEl>
                                          </p:spTgt>
                                        </p:tgtEl>
                                        <p:attrNameLst>
                                          <p:attrName>style.visibility</p:attrName>
                                        </p:attrNameLst>
                                      </p:cBhvr>
                                      <p:to>
                                        <p:strVal val="visible"/>
                                      </p:to>
                                    </p:set>
                                    <p:animEffect transition="in" filter="fade">
                                      <p:cBhvr>
                                        <p:cTn id="53" dur="500"/>
                                        <p:tgtEl>
                                          <p:spTgt spid="3">
                                            <p:txEl>
                                              <p:pRg st="2" end="2"/>
                                            </p:tx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
                                        </p:tgtEl>
                                        <p:attrNameLst>
                                          <p:attrName>style.visibility</p:attrName>
                                        </p:attrNameLst>
                                      </p:cBhvr>
                                      <p:to>
                                        <p:strVal val="visible"/>
                                      </p:to>
                                    </p:set>
                                    <p:animEffect transition="in" filter="fade">
                                      <p:cBhvr>
                                        <p:cTn id="56" dur="500"/>
                                        <p:tgtEl>
                                          <p:spTgt spid="2"/>
                                        </p:tgtEl>
                                      </p:cBhvr>
                                    </p:animEffect>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wipe(down)">
                                      <p:cBhvr>
                                        <p:cTn id="61" dur="580">
                                          <p:stCondLst>
                                            <p:cond delay="0"/>
                                          </p:stCondLst>
                                        </p:cTn>
                                        <p:tgtEl>
                                          <p:spTgt spid="6"/>
                                        </p:tgtEl>
                                      </p:cBhvr>
                                    </p:animEffect>
                                    <p:anim calcmode="lin" valueType="num">
                                      <p:cBhvr>
                                        <p:cTn id="6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67" dur="26">
                                          <p:stCondLst>
                                            <p:cond delay="650"/>
                                          </p:stCondLst>
                                        </p:cTn>
                                        <p:tgtEl>
                                          <p:spTgt spid="6"/>
                                        </p:tgtEl>
                                      </p:cBhvr>
                                      <p:to x="100000" y="60000"/>
                                    </p:animScale>
                                    <p:animScale>
                                      <p:cBhvr>
                                        <p:cTn id="68" dur="166" decel="50000">
                                          <p:stCondLst>
                                            <p:cond delay="676"/>
                                          </p:stCondLst>
                                        </p:cTn>
                                        <p:tgtEl>
                                          <p:spTgt spid="6"/>
                                        </p:tgtEl>
                                      </p:cBhvr>
                                      <p:to x="100000" y="100000"/>
                                    </p:animScale>
                                    <p:animScale>
                                      <p:cBhvr>
                                        <p:cTn id="69" dur="26">
                                          <p:stCondLst>
                                            <p:cond delay="1312"/>
                                          </p:stCondLst>
                                        </p:cTn>
                                        <p:tgtEl>
                                          <p:spTgt spid="6"/>
                                        </p:tgtEl>
                                      </p:cBhvr>
                                      <p:to x="100000" y="80000"/>
                                    </p:animScale>
                                    <p:animScale>
                                      <p:cBhvr>
                                        <p:cTn id="70" dur="166" decel="50000">
                                          <p:stCondLst>
                                            <p:cond delay="1338"/>
                                          </p:stCondLst>
                                        </p:cTn>
                                        <p:tgtEl>
                                          <p:spTgt spid="6"/>
                                        </p:tgtEl>
                                      </p:cBhvr>
                                      <p:to x="100000" y="100000"/>
                                    </p:animScale>
                                    <p:animScale>
                                      <p:cBhvr>
                                        <p:cTn id="71" dur="26">
                                          <p:stCondLst>
                                            <p:cond delay="1642"/>
                                          </p:stCondLst>
                                        </p:cTn>
                                        <p:tgtEl>
                                          <p:spTgt spid="6"/>
                                        </p:tgtEl>
                                      </p:cBhvr>
                                      <p:to x="100000" y="90000"/>
                                    </p:animScale>
                                    <p:animScale>
                                      <p:cBhvr>
                                        <p:cTn id="72" dur="166" decel="50000">
                                          <p:stCondLst>
                                            <p:cond delay="1668"/>
                                          </p:stCondLst>
                                        </p:cTn>
                                        <p:tgtEl>
                                          <p:spTgt spid="6"/>
                                        </p:tgtEl>
                                      </p:cBhvr>
                                      <p:to x="100000" y="100000"/>
                                    </p:animScale>
                                    <p:animScale>
                                      <p:cBhvr>
                                        <p:cTn id="73" dur="26">
                                          <p:stCondLst>
                                            <p:cond delay="1808"/>
                                          </p:stCondLst>
                                        </p:cTn>
                                        <p:tgtEl>
                                          <p:spTgt spid="6"/>
                                        </p:tgtEl>
                                      </p:cBhvr>
                                      <p:to x="100000" y="95000"/>
                                    </p:animScale>
                                    <p:animScale>
                                      <p:cBhvr>
                                        <p:cTn id="74" dur="166" decel="50000">
                                          <p:stCondLst>
                                            <p:cond delay="1834"/>
                                          </p:stCondLst>
                                        </p:cTn>
                                        <p:tgtEl>
                                          <p:spTgt spid="6"/>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3">
                                            <p:txEl>
                                              <p:pRg st="3" end="3"/>
                                            </p:txEl>
                                          </p:spTgt>
                                        </p:tgtEl>
                                        <p:attrNameLst>
                                          <p:attrName>style.visibility</p:attrName>
                                        </p:attrNameLst>
                                      </p:cBhvr>
                                      <p:to>
                                        <p:strVal val="visible"/>
                                      </p:to>
                                    </p:set>
                                    <p:animEffect transition="in" filter="fade">
                                      <p:cBhvr>
                                        <p:cTn id="79" dur="500"/>
                                        <p:tgtEl>
                                          <p:spTgt spid="3">
                                            <p:txEl>
                                              <p:pRg st="3" end="3"/>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grpId="0" nodeType="clickEffect">
                                  <p:stCondLst>
                                    <p:cond delay="0"/>
                                  </p:stCondLst>
                                  <p:childTnLst>
                                    <p:set>
                                      <p:cBhvr>
                                        <p:cTn id="83" dur="1" fill="hold">
                                          <p:stCondLst>
                                            <p:cond delay="0"/>
                                          </p:stCondLst>
                                        </p:cTn>
                                        <p:tgtEl>
                                          <p:spTgt spid="11"/>
                                        </p:tgtEl>
                                        <p:attrNameLst>
                                          <p:attrName>style.visibility</p:attrName>
                                        </p:attrNameLst>
                                      </p:cBhvr>
                                      <p:to>
                                        <p:strVal val="visible"/>
                                      </p:to>
                                    </p:set>
                                    <p:animEffect transition="in" filter="wipe(down)">
                                      <p:cBhvr>
                                        <p:cTn id="84" dur="580">
                                          <p:stCondLst>
                                            <p:cond delay="0"/>
                                          </p:stCondLst>
                                        </p:cTn>
                                        <p:tgtEl>
                                          <p:spTgt spid="11"/>
                                        </p:tgtEl>
                                      </p:cBhvr>
                                    </p:animEffect>
                                    <p:anim calcmode="lin" valueType="num">
                                      <p:cBhvr>
                                        <p:cTn id="85"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90" dur="26">
                                          <p:stCondLst>
                                            <p:cond delay="650"/>
                                          </p:stCondLst>
                                        </p:cTn>
                                        <p:tgtEl>
                                          <p:spTgt spid="11"/>
                                        </p:tgtEl>
                                      </p:cBhvr>
                                      <p:to x="100000" y="60000"/>
                                    </p:animScale>
                                    <p:animScale>
                                      <p:cBhvr>
                                        <p:cTn id="91" dur="166" decel="50000">
                                          <p:stCondLst>
                                            <p:cond delay="676"/>
                                          </p:stCondLst>
                                        </p:cTn>
                                        <p:tgtEl>
                                          <p:spTgt spid="11"/>
                                        </p:tgtEl>
                                      </p:cBhvr>
                                      <p:to x="100000" y="100000"/>
                                    </p:animScale>
                                    <p:animScale>
                                      <p:cBhvr>
                                        <p:cTn id="92" dur="26">
                                          <p:stCondLst>
                                            <p:cond delay="1312"/>
                                          </p:stCondLst>
                                        </p:cTn>
                                        <p:tgtEl>
                                          <p:spTgt spid="11"/>
                                        </p:tgtEl>
                                      </p:cBhvr>
                                      <p:to x="100000" y="80000"/>
                                    </p:animScale>
                                    <p:animScale>
                                      <p:cBhvr>
                                        <p:cTn id="93" dur="166" decel="50000">
                                          <p:stCondLst>
                                            <p:cond delay="1338"/>
                                          </p:stCondLst>
                                        </p:cTn>
                                        <p:tgtEl>
                                          <p:spTgt spid="11"/>
                                        </p:tgtEl>
                                      </p:cBhvr>
                                      <p:to x="100000" y="100000"/>
                                    </p:animScale>
                                    <p:animScale>
                                      <p:cBhvr>
                                        <p:cTn id="94" dur="26">
                                          <p:stCondLst>
                                            <p:cond delay="1642"/>
                                          </p:stCondLst>
                                        </p:cTn>
                                        <p:tgtEl>
                                          <p:spTgt spid="11"/>
                                        </p:tgtEl>
                                      </p:cBhvr>
                                      <p:to x="100000" y="90000"/>
                                    </p:animScale>
                                    <p:animScale>
                                      <p:cBhvr>
                                        <p:cTn id="95" dur="166" decel="50000">
                                          <p:stCondLst>
                                            <p:cond delay="1668"/>
                                          </p:stCondLst>
                                        </p:cTn>
                                        <p:tgtEl>
                                          <p:spTgt spid="11"/>
                                        </p:tgtEl>
                                      </p:cBhvr>
                                      <p:to x="100000" y="100000"/>
                                    </p:animScale>
                                    <p:animScale>
                                      <p:cBhvr>
                                        <p:cTn id="96" dur="26">
                                          <p:stCondLst>
                                            <p:cond delay="1808"/>
                                          </p:stCondLst>
                                        </p:cTn>
                                        <p:tgtEl>
                                          <p:spTgt spid="11"/>
                                        </p:tgtEl>
                                      </p:cBhvr>
                                      <p:to x="100000" y="95000"/>
                                    </p:animScale>
                                    <p:animScale>
                                      <p:cBhvr>
                                        <p:cTn id="97" dur="166" decel="50000">
                                          <p:stCondLst>
                                            <p:cond delay="1834"/>
                                          </p:stCondLst>
                                        </p:cTn>
                                        <p:tgtEl>
                                          <p:spTgt spid="11"/>
                                        </p:tgtEl>
                                      </p:cBhvr>
                                      <p:to x="100000" y="100000"/>
                                    </p:animScale>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3">
                                            <p:txEl>
                                              <p:pRg st="4" end="4"/>
                                            </p:txEl>
                                          </p:spTgt>
                                        </p:tgtEl>
                                        <p:attrNameLst>
                                          <p:attrName>style.visibility</p:attrName>
                                        </p:attrNameLst>
                                      </p:cBhvr>
                                      <p:to>
                                        <p:strVal val="visible"/>
                                      </p:to>
                                    </p:set>
                                    <p:animEffect transition="in" filter="fade">
                                      <p:cBhvr>
                                        <p:cTn id="102" dur="500"/>
                                        <p:tgtEl>
                                          <p:spTgt spid="3">
                                            <p:txEl>
                                              <p:pRg st="4" end="4"/>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26" presetClass="entr" presetSubtype="0" fill="hold" nodeType="clickEffect">
                                  <p:stCondLst>
                                    <p:cond delay="0"/>
                                  </p:stCondLst>
                                  <p:childTnLst>
                                    <p:set>
                                      <p:cBhvr>
                                        <p:cTn id="106" dur="1" fill="hold">
                                          <p:stCondLst>
                                            <p:cond delay="0"/>
                                          </p:stCondLst>
                                        </p:cTn>
                                        <p:tgtEl>
                                          <p:spTgt spid="7">
                                            <p:txEl>
                                              <p:pRg st="0" end="0"/>
                                            </p:txEl>
                                          </p:spTgt>
                                        </p:tgtEl>
                                        <p:attrNameLst>
                                          <p:attrName>style.visibility</p:attrName>
                                        </p:attrNameLst>
                                      </p:cBhvr>
                                      <p:to>
                                        <p:strVal val="visible"/>
                                      </p:to>
                                    </p:set>
                                    <p:animEffect transition="in" filter="wipe(down)">
                                      <p:cBhvr>
                                        <p:cTn id="107" dur="580">
                                          <p:stCondLst>
                                            <p:cond delay="0"/>
                                          </p:stCondLst>
                                        </p:cTn>
                                        <p:tgtEl>
                                          <p:spTgt spid="7">
                                            <p:txEl>
                                              <p:pRg st="0" end="0"/>
                                            </p:txEl>
                                          </p:spTgt>
                                        </p:tgtEl>
                                      </p:cBhvr>
                                    </p:animEffect>
                                    <p:anim calcmode="lin" valueType="num">
                                      <p:cBhvr>
                                        <p:cTn id="108" dur="1822" tmFilter="0,0; 0.14,0.36; 0.43,0.73; 0.71,0.91; 1.0,1.0">
                                          <p:stCondLst>
                                            <p:cond delay="0"/>
                                          </p:stCondLst>
                                        </p:cTn>
                                        <p:tgtEl>
                                          <p:spTgt spid="7">
                                            <p:txEl>
                                              <p:pRg st="0" end="0"/>
                                            </p:txEl>
                                          </p:spTgt>
                                        </p:tgtEl>
                                        <p:attrNameLst>
                                          <p:attrName>ppt_x</p:attrName>
                                        </p:attrNameLst>
                                      </p:cBhvr>
                                      <p:tavLst>
                                        <p:tav tm="0">
                                          <p:val>
                                            <p:strVal val="#ppt_x-0.25"/>
                                          </p:val>
                                        </p:tav>
                                        <p:tav tm="100000">
                                          <p:val>
                                            <p:strVal val="#ppt_x"/>
                                          </p:val>
                                        </p:tav>
                                      </p:tavLst>
                                    </p:anim>
                                    <p:anim calcmode="lin" valueType="num">
                                      <p:cBhvr>
                                        <p:cTn id="109" dur="664" tmFilter="0.0,0.0; 0.25,0.07; 0.50,0.2; 0.75,0.467; 1.0,1.0">
                                          <p:stCondLst>
                                            <p:cond delay="0"/>
                                          </p:stCondLst>
                                        </p:cTn>
                                        <p:tgtEl>
                                          <p:spTgt spid="7">
                                            <p:txEl>
                                              <p:pRg st="0" end="0"/>
                                            </p:txEl>
                                          </p:spTgt>
                                        </p:tgtEl>
                                        <p:attrNameLst>
                                          <p:attrName>ppt_y</p:attrName>
                                        </p:attrNameLst>
                                      </p:cBhvr>
                                      <p:tavLst>
                                        <p:tav tm="0" fmla="#ppt_y-sin(pi*$)/3">
                                          <p:val>
                                            <p:fltVal val="0.5"/>
                                          </p:val>
                                        </p:tav>
                                        <p:tav tm="100000">
                                          <p:val>
                                            <p:fltVal val="1"/>
                                          </p:val>
                                        </p:tav>
                                      </p:tavLst>
                                    </p:anim>
                                    <p:anim calcmode="lin" valueType="num">
                                      <p:cBhvr>
                                        <p:cTn id="110" dur="664" tmFilter="0, 0; 0.125,0.2665; 0.25,0.4; 0.375,0.465; 0.5,0.5;  0.625,0.535; 0.75,0.6; 0.875,0.7335; 1,1">
                                          <p:stCondLst>
                                            <p:cond delay="664"/>
                                          </p:stCondLst>
                                        </p:cTn>
                                        <p:tgtEl>
                                          <p:spTgt spid="7">
                                            <p:txEl>
                                              <p:pRg st="0" end="0"/>
                                            </p:txEl>
                                          </p:spTgt>
                                        </p:tgtEl>
                                        <p:attrNameLst>
                                          <p:attrName>ppt_y</p:attrName>
                                        </p:attrNameLst>
                                      </p:cBhvr>
                                      <p:tavLst>
                                        <p:tav tm="0" fmla="#ppt_y-sin(pi*$)/9">
                                          <p:val>
                                            <p:fltVal val="0"/>
                                          </p:val>
                                        </p:tav>
                                        <p:tav tm="100000">
                                          <p:val>
                                            <p:fltVal val="1"/>
                                          </p:val>
                                        </p:tav>
                                      </p:tavLst>
                                    </p:anim>
                                    <p:anim calcmode="lin" valueType="num">
                                      <p:cBhvr>
                                        <p:cTn id="111" dur="332" tmFilter="0, 0; 0.125,0.2665; 0.25,0.4; 0.375,0.465; 0.5,0.5;  0.625,0.535; 0.75,0.6; 0.875,0.7335; 1,1">
                                          <p:stCondLst>
                                            <p:cond delay="1324"/>
                                          </p:stCondLst>
                                        </p:cTn>
                                        <p:tgtEl>
                                          <p:spTgt spid="7">
                                            <p:txEl>
                                              <p:pRg st="0" end="0"/>
                                            </p:txEl>
                                          </p:spTgt>
                                        </p:tgtEl>
                                        <p:attrNameLst>
                                          <p:attrName>ppt_y</p:attrName>
                                        </p:attrNameLst>
                                      </p:cBhvr>
                                      <p:tavLst>
                                        <p:tav tm="0" fmla="#ppt_y-sin(pi*$)/27">
                                          <p:val>
                                            <p:fltVal val="0"/>
                                          </p:val>
                                        </p:tav>
                                        <p:tav tm="100000">
                                          <p:val>
                                            <p:fltVal val="1"/>
                                          </p:val>
                                        </p:tav>
                                      </p:tavLst>
                                    </p:anim>
                                    <p:anim calcmode="lin" valueType="num">
                                      <p:cBhvr>
                                        <p:cTn id="112" dur="164" tmFilter="0, 0; 0.125,0.2665; 0.25,0.4; 0.375,0.465; 0.5,0.5;  0.625,0.535; 0.75,0.6; 0.875,0.7335; 1,1">
                                          <p:stCondLst>
                                            <p:cond delay="1656"/>
                                          </p:stCondLst>
                                        </p:cTn>
                                        <p:tgtEl>
                                          <p:spTgt spid="7">
                                            <p:txEl>
                                              <p:pRg st="0" end="0"/>
                                            </p:txEl>
                                          </p:spTgt>
                                        </p:tgtEl>
                                        <p:attrNameLst>
                                          <p:attrName>ppt_y</p:attrName>
                                        </p:attrNameLst>
                                      </p:cBhvr>
                                      <p:tavLst>
                                        <p:tav tm="0" fmla="#ppt_y-sin(pi*$)/81">
                                          <p:val>
                                            <p:fltVal val="0"/>
                                          </p:val>
                                        </p:tav>
                                        <p:tav tm="100000">
                                          <p:val>
                                            <p:fltVal val="1"/>
                                          </p:val>
                                        </p:tav>
                                      </p:tavLst>
                                    </p:anim>
                                    <p:animScale>
                                      <p:cBhvr>
                                        <p:cTn id="113" dur="26">
                                          <p:stCondLst>
                                            <p:cond delay="650"/>
                                          </p:stCondLst>
                                        </p:cTn>
                                        <p:tgtEl>
                                          <p:spTgt spid="7">
                                            <p:txEl>
                                              <p:pRg st="0" end="0"/>
                                            </p:txEl>
                                          </p:spTgt>
                                        </p:tgtEl>
                                      </p:cBhvr>
                                      <p:to x="100000" y="60000"/>
                                    </p:animScale>
                                    <p:animScale>
                                      <p:cBhvr>
                                        <p:cTn id="114" dur="166" decel="50000">
                                          <p:stCondLst>
                                            <p:cond delay="676"/>
                                          </p:stCondLst>
                                        </p:cTn>
                                        <p:tgtEl>
                                          <p:spTgt spid="7">
                                            <p:txEl>
                                              <p:pRg st="0" end="0"/>
                                            </p:txEl>
                                          </p:spTgt>
                                        </p:tgtEl>
                                      </p:cBhvr>
                                      <p:to x="100000" y="100000"/>
                                    </p:animScale>
                                    <p:animScale>
                                      <p:cBhvr>
                                        <p:cTn id="115" dur="26">
                                          <p:stCondLst>
                                            <p:cond delay="1312"/>
                                          </p:stCondLst>
                                        </p:cTn>
                                        <p:tgtEl>
                                          <p:spTgt spid="7">
                                            <p:txEl>
                                              <p:pRg st="0" end="0"/>
                                            </p:txEl>
                                          </p:spTgt>
                                        </p:tgtEl>
                                      </p:cBhvr>
                                      <p:to x="100000" y="80000"/>
                                    </p:animScale>
                                    <p:animScale>
                                      <p:cBhvr>
                                        <p:cTn id="116" dur="166" decel="50000">
                                          <p:stCondLst>
                                            <p:cond delay="1338"/>
                                          </p:stCondLst>
                                        </p:cTn>
                                        <p:tgtEl>
                                          <p:spTgt spid="7">
                                            <p:txEl>
                                              <p:pRg st="0" end="0"/>
                                            </p:txEl>
                                          </p:spTgt>
                                        </p:tgtEl>
                                      </p:cBhvr>
                                      <p:to x="100000" y="100000"/>
                                    </p:animScale>
                                    <p:animScale>
                                      <p:cBhvr>
                                        <p:cTn id="117" dur="26">
                                          <p:stCondLst>
                                            <p:cond delay="1642"/>
                                          </p:stCondLst>
                                        </p:cTn>
                                        <p:tgtEl>
                                          <p:spTgt spid="7">
                                            <p:txEl>
                                              <p:pRg st="0" end="0"/>
                                            </p:txEl>
                                          </p:spTgt>
                                        </p:tgtEl>
                                      </p:cBhvr>
                                      <p:to x="100000" y="90000"/>
                                    </p:animScale>
                                    <p:animScale>
                                      <p:cBhvr>
                                        <p:cTn id="118" dur="166" decel="50000">
                                          <p:stCondLst>
                                            <p:cond delay="1668"/>
                                          </p:stCondLst>
                                        </p:cTn>
                                        <p:tgtEl>
                                          <p:spTgt spid="7">
                                            <p:txEl>
                                              <p:pRg st="0" end="0"/>
                                            </p:txEl>
                                          </p:spTgt>
                                        </p:tgtEl>
                                      </p:cBhvr>
                                      <p:to x="100000" y="100000"/>
                                    </p:animScale>
                                    <p:animScale>
                                      <p:cBhvr>
                                        <p:cTn id="119" dur="26">
                                          <p:stCondLst>
                                            <p:cond delay="1808"/>
                                          </p:stCondLst>
                                        </p:cTn>
                                        <p:tgtEl>
                                          <p:spTgt spid="7">
                                            <p:txEl>
                                              <p:pRg st="0" end="0"/>
                                            </p:txEl>
                                          </p:spTgt>
                                        </p:tgtEl>
                                      </p:cBhvr>
                                      <p:to x="100000" y="95000"/>
                                    </p:animScale>
                                    <p:animScale>
                                      <p:cBhvr>
                                        <p:cTn id="120" dur="166" decel="50000">
                                          <p:stCondLst>
                                            <p:cond delay="1834"/>
                                          </p:stCondLst>
                                        </p:cTn>
                                        <p:tgtEl>
                                          <p:spTgt spid="7">
                                            <p:txEl>
                                              <p:pRg st="0" end="0"/>
                                            </p:txEl>
                                          </p:spTgt>
                                        </p:tgtEl>
                                      </p:cBhvr>
                                      <p:to x="100000" y="100000"/>
                                    </p:animScale>
                                  </p:childTnLst>
                                </p:cTn>
                              </p:par>
                            </p:childTnLst>
                          </p:cTn>
                        </p:par>
                      </p:childTnLst>
                    </p:cTn>
                  </p:par>
                  <p:par>
                    <p:cTn id="121" fill="hold">
                      <p:stCondLst>
                        <p:cond delay="indefinite"/>
                      </p:stCondLst>
                      <p:childTnLst>
                        <p:par>
                          <p:cTn id="122" fill="hold">
                            <p:stCondLst>
                              <p:cond delay="0"/>
                            </p:stCondLst>
                            <p:childTnLst>
                              <p:par>
                                <p:cTn id="123" presetID="10" presetClass="entr" presetSubtype="0" fill="hold" nodeType="clickEffect">
                                  <p:stCondLst>
                                    <p:cond delay="0"/>
                                  </p:stCondLst>
                                  <p:childTnLst>
                                    <p:set>
                                      <p:cBhvr>
                                        <p:cTn id="124" dur="1" fill="hold">
                                          <p:stCondLst>
                                            <p:cond delay="0"/>
                                          </p:stCondLst>
                                        </p:cTn>
                                        <p:tgtEl>
                                          <p:spTgt spid="3">
                                            <p:txEl>
                                              <p:pRg st="5" end="5"/>
                                            </p:txEl>
                                          </p:spTgt>
                                        </p:tgtEl>
                                        <p:attrNameLst>
                                          <p:attrName>style.visibility</p:attrName>
                                        </p:attrNameLst>
                                      </p:cBhvr>
                                      <p:to>
                                        <p:strVal val="visible"/>
                                      </p:to>
                                    </p:set>
                                    <p:animEffect transition="in" filter="fade">
                                      <p:cBhvr>
                                        <p:cTn id="125" dur="500"/>
                                        <p:tgtEl>
                                          <p:spTgt spid="3">
                                            <p:txEl>
                                              <p:pRg st="5" end="5"/>
                                            </p:txEl>
                                          </p:spTgt>
                                        </p:tgtEl>
                                      </p:cBhvr>
                                    </p:animEffect>
                                  </p:childTnLst>
                                </p:cTn>
                              </p:par>
                            </p:childTnLst>
                          </p:cTn>
                        </p:par>
                      </p:childTnLst>
                    </p:cTn>
                  </p:par>
                  <p:par>
                    <p:cTn id="126" fill="hold">
                      <p:stCondLst>
                        <p:cond delay="indefinite"/>
                      </p:stCondLst>
                      <p:childTnLst>
                        <p:par>
                          <p:cTn id="127" fill="hold">
                            <p:stCondLst>
                              <p:cond delay="0"/>
                            </p:stCondLst>
                            <p:childTnLst>
                              <p:par>
                                <p:cTn id="128" presetID="26" presetClass="entr" presetSubtype="0" fill="hold" grpId="0" nodeType="clickEffect">
                                  <p:stCondLst>
                                    <p:cond delay="0"/>
                                  </p:stCondLst>
                                  <p:childTnLst>
                                    <p:set>
                                      <p:cBhvr>
                                        <p:cTn id="129" dur="1" fill="hold">
                                          <p:stCondLst>
                                            <p:cond delay="0"/>
                                          </p:stCondLst>
                                        </p:cTn>
                                        <p:tgtEl>
                                          <p:spTgt spid="8"/>
                                        </p:tgtEl>
                                        <p:attrNameLst>
                                          <p:attrName>style.visibility</p:attrName>
                                        </p:attrNameLst>
                                      </p:cBhvr>
                                      <p:to>
                                        <p:strVal val="visible"/>
                                      </p:to>
                                    </p:set>
                                    <p:animEffect transition="in" filter="wipe(down)">
                                      <p:cBhvr>
                                        <p:cTn id="130" dur="580">
                                          <p:stCondLst>
                                            <p:cond delay="0"/>
                                          </p:stCondLst>
                                        </p:cTn>
                                        <p:tgtEl>
                                          <p:spTgt spid="8"/>
                                        </p:tgtEl>
                                      </p:cBhvr>
                                    </p:animEffect>
                                    <p:anim calcmode="lin" valueType="num">
                                      <p:cBhvr>
                                        <p:cTn id="131"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32"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33"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34"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35"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6" dur="26">
                                          <p:stCondLst>
                                            <p:cond delay="650"/>
                                          </p:stCondLst>
                                        </p:cTn>
                                        <p:tgtEl>
                                          <p:spTgt spid="8"/>
                                        </p:tgtEl>
                                      </p:cBhvr>
                                      <p:to x="100000" y="60000"/>
                                    </p:animScale>
                                    <p:animScale>
                                      <p:cBhvr>
                                        <p:cTn id="137" dur="166" decel="50000">
                                          <p:stCondLst>
                                            <p:cond delay="676"/>
                                          </p:stCondLst>
                                        </p:cTn>
                                        <p:tgtEl>
                                          <p:spTgt spid="8"/>
                                        </p:tgtEl>
                                      </p:cBhvr>
                                      <p:to x="100000" y="100000"/>
                                    </p:animScale>
                                    <p:animScale>
                                      <p:cBhvr>
                                        <p:cTn id="138" dur="26">
                                          <p:stCondLst>
                                            <p:cond delay="1312"/>
                                          </p:stCondLst>
                                        </p:cTn>
                                        <p:tgtEl>
                                          <p:spTgt spid="8"/>
                                        </p:tgtEl>
                                      </p:cBhvr>
                                      <p:to x="100000" y="80000"/>
                                    </p:animScale>
                                    <p:animScale>
                                      <p:cBhvr>
                                        <p:cTn id="139" dur="166" decel="50000">
                                          <p:stCondLst>
                                            <p:cond delay="1338"/>
                                          </p:stCondLst>
                                        </p:cTn>
                                        <p:tgtEl>
                                          <p:spTgt spid="8"/>
                                        </p:tgtEl>
                                      </p:cBhvr>
                                      <p:to x="100000" y="100000"/>
                                    </p:animScale>
                                    <p:animScale>
                                      <p:cBhvr>
                                        <p:cTn id="140" dur="26">
                                          <p:stCondLst>
                                            <p:cond delay="1642"/>
                                          </p:stCondLst>
                                        </p:cTn>
                                        <p:tgtEl>
                                          <p:spTgt spid="8"/>
                                        </p:tgtEl>
                                      </p:cBhvr>
                                      <p:to x="100000" y="90000"/>
                                    </p:animScale>
                                    <p:animScale>
                                      <p:cBhvr>
                                        <p:cTn id="141" dur="166" decel="50000">
                                          <p:stCondLst>
                                            <p:cond delay="1668"/>
                                          </p:stCondLst>
                                        </p:cTn>
                                        <p:tgtEl>
                                          <p:spTgt spid="8"/>
                                        </p:tgtEl>
                                      </p:cBhvr>
                                      <p:to x="100000" y="100000"/>
                                    </p:animScale>
                                    <p:animScale>
                                      <p:cBhvr>
                                        <p:cTn id="142" dur="26">
                                          <p:stCondLst>
                                            <p:cond delay="1808"/>
                                          </p:stCondLst>
                                        </p:cTn>
                                        <p:tgtEl>
                                          <p:spTgt spid="8"/>
                                        </p:tgtEl>
                                      </p:cBhvr>
                                      <p:to x="100000" y="95000"/>
                                    </p:animScale>
                                    <p:animScale>
                                      <p:cBhvr>
                                        <p:cTn id="143" dur="166" decel="50000">
                                          <p:stCondLst>
                                            <p:cond delay="1834"/>
                                          </p:stCondLst>
                                        </p:cTn>
                                        <p:tgtEl>
                                          <p:spTgt spid="8"/>
                                        </p:tgtEl>
                                      </p:cBhvr>
                                      <p:to x="100000" y="100000"/>
                                    </p:animScale>
                                  </p:childTnLst>
                                </p:cTn>
                              </p:par>
                            </p:childTnLst>
                          </p:cTn>
                        </p:par>
                      </p:childTnLst>
                    </p:cTn>
                  </p:par>
                  <p:par>
                    <p:cTn id="144" fill="hold">
                      <p:stCondLst>
                        <p:cond delay="indefinite"/>
                      </p:stCondLst>
                      <p:childTnLst>
                        <p:par>
                          <p:cTn id="145" fill="hold">
                            <p:stCondLst>
                              <p:cond delay="0"/>
                            </p:stCondLst>
                            <p:childTnLst>
                              <p:par>
                                <p:cTn id="146" presetID="10" presetClass="entr" presetSubtype="0" fill="hold" nodeType="clickEffect">
                                  <p:stCondLst>
                                    <p:cond delay="0"/>
                                  </p:stCondLst>
                                  <p:childTnLst>
                                    <p:set>
                                      <p:cBhvr>
                                        <p:cTn id="147" dur="1" fill="hold">
                                          <p:stCondLst>
                                            <p:cond delay="0"/>
                                          </p:stCondLst>
                                        </p:cTn>
                                        <p:tgtEl>
                                          <p:spTgt spid="3">
                                            <p:txEl>
                                              <p:pRg st="6" end="6"/>
                                            </p:txEl>
                                          </p:spTgt>
                                        </p:tgtEl>
                                        <p:attrNameLst>
                                          <p:attrName>style.visibility</p:attrName>
                                        </p:attrNameLst>
                                      </p:cBhvr>
                                      <p:to>
                                        <p:strVal val="visible"/>
                                      </p:to>
                                    </p:set>
                                    <p:animEffect transition="in" filter="fade">
                                      <p:cBhvr>
                                        <p:cTn id="148" dur="500"/>
                                        <p:tgtEl>
                                          <p:spTgt spid="3">
                                            <p:txEl>
                                              <p:pRg st="6" end="6"/>
                                            </p:txEl>
                                          </p:spTgt>
                                        </p:tgtEl>
                                      </p:cBhvr>
                                    </p:animEffect>
                                  </p:childTnLst>
                                </p:cTn>
                              </p:par>
                            </p:childTnLst>
                          </p:cTn>
                        </p:par>
                      </p:childTnLst>
                    </p:cTn>
                  </p:par>
                  <p:par>
                    <p:cTn id="149" fill="hold">
                      <p:stCondLst>
                        <p:cond delay="indefinite"/>
                      </p:stCondLst>
                      <p:childTnLst>
                        <p:par>
                          <p:cTn id="150" fill="hold">
                            <p:stCondLst>
                              <p:cond delay="0"/>
                            </p:stCondLst>
                            <p:childTnLst>
                              <p:par>
                                <p:cTn id="151" presetID="26" presetClass="entr" presetSubtype="0" fill="hold" grpId="0" nodeType="clickEffect">
                                  <p:stCondLst>
                                    <p:cond delay="0"/>
                                  </p:stCondLst>
                                  <p:childTnLst>
                                    <p:set>
                                      <p:cBhvr>
                                        <p:cTn id="152" dur="1" fill="hold">
                                          <p:stCondLst>
                                            <p:cond delay="0"/>
                                          </p:stCondLst>
                                        </p:cTn>
                                        <p:tgtEl>
                                          <p:spTgt spid="9"/>
                                        </p:tgtEl>
                                        <p:attrNameLst>
                                          <p:attrName>style.visibility</p:attrName>
                                        </p:attrNameLst>
                                      </p:cBhvr>
                                      <p:to>
                                        <p:strVal val="visible"/>
                                      </p:to>
                                    </p:set>
                                    <p:animEffect transition="in" filter="wipe(down)">
                                      <p:cBhvr>
                                        <p:cTn id="153" dur="580">
                                          <p:stCondLst>
                                            <p:cond delay="0"/>
                                          </p:stCondLst>
                                        </p:cTn>
                                        <p:tgtEl>
                                          <p:spTgt spid="9"/>
                                        </p:tgtEl>
                                      </p:cBhvr>
                                    </p:animEffect>
                                    <p:anim calcmode="lin" valueType="num">
                                      <p:cBhvr>
                                        <p:cTn id="15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5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5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5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5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59" dur="26">
                                          <p:stCondLst>
                                            <p:cond delay="650"/>
                                          </p:stCondLst>
                                        </p:cTn>
                                        <p:tgtEl>
                                          <p:spTgt spid="9"/>
                                        </p:tgtEl>
                                      </p:cBhvr>
                                      <p:to x="100000" y="60000"/>
                                    </p:animScale>
                                    <p:animScale>
                                      <p:cBhvr>
                                        <p:cTn id="160" dur="166" decel="50000">
                                          <p:stCondLst>
                                            <p:cond delay="676"/>
                                          </p:stCondLst>
                                        </p:cTn>
                                        <p:tgtEl>
                                          <p:spTgt spid="9"/>
                                        </p:tgtEl>
                                      </p:cBhvr>
                                      <p:to x="100000" y="100000"/>
                                    </p:animScale>
                                    <p:animScale>
                                      <p:cBhvr>
                                        <p:cTn id="161" dur="26">
                                          <p:stCondLst>
                                            <p:cond delay="1312"/>
                                          </p:stCondLst>
                                        </p:cTn>
                                        <p:tgtEl>
                                          <p:spTgt spid="9"/>
                                        </p:tgtEl>
                                      </p:cBhvr>
                                      <p:to x="100000" y="80000"/>
                                    </p:animScale>
                                    <p:animScale>
                                      <p:cBhvr>
                                        <p:cTn id="162" dur="166" decel="50000">
                                          <p:stCondLst>
                                            <p:cond delay="1338"/>
                                          </p:stCondLst>
                                        </p:cTn>
                                        <p:tgtEl>
                                          <p:spTgt spid="9"/>
                                        </p:tgtEl>
                                      </p:cBhvr>
                                      <p:to x="100000" y="100000"/>
                                    </p:animScale>
                                    <p:animScale>
                                      <p:cBhvr>
                                        <p:cTn id="163" dur="26">
                                          <p:stCondLst>
                                            <p:cond delay="1642"/>
                                          </p:stCondLst>
                                        </p:cTn>
                                        <p:tgtEl>
                                          <p:spTgt spid="9"/>
                                        </p:tgtEl>
                                      </p:cBhvr>
                                      <p:to x="100000" y="90000"/>
                                    </p:animScale>
                                    <p:animScale>
                                      <p:cBhvr>
                                        <p:cTn id="164" dur="166" decel="50000">
                                          <p:stCondLst>
                                            <p:cond delay="1668"/>
                                          </p:stCondLst>
                                        </p:cTn>
                                        <p:tgtEl>
                                          <p:spTgt spid="9"/>
                                        </p:tgtEl>
                                      </p:cBhvr>
                                      <p:to x="100000" y="100000"/>
                                    </p:animScale>
                                    <p:animScale>
                                      <p:cBhvr>
                                        <p:cTn id="165" dur="26">
                                          <p:stCondLst>
                                            <p:cond delay="1808"/>
                                          </p:stCondLst>
                                        </p:cTn>
                                        <p:tgtEl>
                                          <p:spTgt spid="9"/>
                                        </p:tgtEl>
                                      </p:cBhvr>
                                      <p:to x="100000" y="95000"/>
                                    </p:animScale>
                                    <p:animScale>
                                      <p:cBhvr>
                                        <p:cTn id="166" dur="166" decel="50000">
                                          <p:stCondLst>
                                            <p:cond delay="1834"/>
                                          </p:stCondLst>
                                        </p:cTn>
                                        <p:tgtEl>
                                          <p:spTgt spid="9"/>
                                        </p:tgtEl>
                                      </p:cBhvr>
                                      <p:to x="100000" y="100000"/>
                                    </p:animScale>
                                  </p:childTnLst>
                                </p:cTn>
                              </p:par>
                            </p:childTnLst>
                          </p:cTn>
                        </p:par>
                      </p:childTnLst>
                    </p:cTn>
                  </p:par>
                  <p:par>
                    <p:cTn id="167" fill="hold">
                      <p:stCondLst>
                        <p:cond delay="indefinite"/>
                      </p:stCondLst>
                      <p:childTnLst>
                        <p:par>
                          <p:cTn id="168" fill="hold">
                            <p:stCondLst>
                              <p:cond delay="0"/>
                            </p:stCondLst>
                            <p:childTnLst>
                              <p:par>
                                <p:cTn id="169" presetID="10" presetClass="entr" presetSubtype="0" fill="hold" nodeType="clickEffect">
                                  <p:stCondLst>
                                    <p:cond delay="0"/>
                                  </p:stCondLst>
                                  <p:childTnLst>
                                    <p:set>
                                      <p:cBhvr>
                                        <p:cTn id="170" dur="1" fill="hold">
                                          <p:stCondLst>
                                            <p:cond delay="0"/>
                                          </p:stCondLst>
                                        </p:cTn>
                                        <p:tgtEl>
                                          <p:spTgt spid="3">
                                            <p:txEl>
                                              <p:pRg st="7" end="7"/>
                                            </p:txEl>
                                          </p:spTgt>
                                        </p:tgtEl>
                                        <p:attrNameLst>
                                          <p:attrName>style.visibility</p:attrName>
                                        </p:attrNameLst>
                                      </p:cBhvr>
                                      <p:to>
                                        <p:strVal val="visible"/>
                                      </p:to>
                                    </p:set>
                                    <p:animEffect transition="in" filter="fade">
                                      <p:cBhvr>
                                        <p:cTn id="171" dur="500"/>
                                        <p:tgtEl>
                                          <p:spTgt spid="3">
                                            <p:txEl>
                                              <p:pRg st="7" end="7"/>
                                            </p:txEl>
                                          </p:spTgt>
                                        </p:tgtEl>
                                      </p:cBhvr>
                                    </p:animEffect>
                                  </p:childTnLst>
                                </p:cTn>
                              </p:par>
                            </p:childTnLst>
                          </p:cTn>
                        </p:par>
                      </p:childTnLst>
                    </p:cTn>
                  </p:par>
                  <p:par>
                    <p:cTn id="172" fill="hold">
                      <p:stCondLst>
                        <p:cond delay="indefinite"/>
                      </p:stCondLst>
                      <p:childTnLst>
                        <p:par>
                          <p:cTn id="173" fill="hold">
                            <p:stCondLst>
                              <p:cond delay="0"/>
                            </p:stCondLst>
                            <p:childTnLst>
                              <p:par>
                                <p:cTn id="174" presetID="26" presetClass="entr" presetSubtype="0" fill="hold" grpId="0" nodeType="clickEffect">
                                  <p:stCondLst>
                                    <p:cond delay="0"/>
                                  </p:stCondLst>
                                  <p:childTnLst>
                                    <p:set>
                                      <p:cBhvr>
                                        <p:cTn id="175" dur="1" fill="hold">
                                          <p:stCondLst>
                                            <p:cond delay="0"/>
                                          </p:stCondLst>
                                        </p:cTn>
                                        <p:tgtEl>
                                          <p:spTgt spid="10"/>
                                        </p:tgtEl>
                                        <p:attrNameLst>
                                          <p:attrName>style.visibility</p:attrName>
                                        </p:attrNameLst>
                                      </p:cBhvr>
                                      <p:to>
                                        <p:strVal val="visible"/>
                                      </p:to>
                                    </p:set>
                                    <p:animEffect transition="in" filter="wipe(down)">
                                      <p:cBhvr>
                                        <p:cTn id="176" dur="580">
                                          <p:stCondLst>
                                            <p:cond delay="0"/>
                                          </p:stCondLst>
                                        </p:cTn>
                                        <p:tgtEl>
                                          <p:spTgt spid="10"/>
                                        </p:tgtEl>
                                      </p:cBhvr>
                                    </p:animEffect>
                                    <p:anim calcmode="lin" valueType="num">
                                      <p:cBhvr>
                                        <p:cTn id="177"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78"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79"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80"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81"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82" dur="26">
                                          <p:stCondLst>
                                            <p:cond delay="650"/>
                                          </p:stCondLst>
                                        </p:cTn>
                                        <p:tgtEl>
                                          <p:spTgt spid="10"/>
                                        </p:tgtEl>
                                      </p:cBhvr>
                                      <p:to x="100000" y="60000"/>
                                    </p:animScale>
                                    <p:animScale>
                                      <p:cBhvr>
                                        <p:cTn id="183" dur="166" decel="50000">
                                          <p:stCondLst>
                                            <p:cond delay="676"/>
                                          </p:stCondLst>
                                        </p:cTn>
                                        <p:tgtEl>
                                          <p:spTgt spid="10"/>
                                        </p:tgtEl>
                                      </p:cBhvr>
                                      <p:to x="100000" y="100000"/>
                                    </p:animScale>
                                    <p:animScale>
                                      <p:cBhvr>
                                        <p:cTn id="184" dur="26">
                                          <p:stCondLst>
                                            <p:cond delay="1312"/>
                                          </p:stCondLst>
                                        </p:cTn>
                                        <p:tgtEl>
                                          <p:spTgt spid="10"/>
                                        </p:tgtEl>
                                      </p:cBhvr>
                                      <p:to x="100000" y="80000"/>
                                    </p:animScale>
                                    <p:animScale>
                                      <p:cBhvr>
                                        <p:cTn id="185" dur="166" decel="50000">
                                          <p:stCondLst>
                                            <p:cond delay="1338"/>
                                          </p:stCondLst>
                                        </p:cTn>
                                        <p:tgtEl>
                                          <p:spTgt spid="10"/>
                                        </p:tgtEl>
                                      </p:cBhvr>
                                      <p:to x="100000" y="100000"/>
                                    </p:animScale>
                                    <p:animScale>
                                      <p:cBhvr>
                                        <p:cTn id="186" dur="26">
                                          <p:stCondLst>
                                            <p:cond delay="1642"/>
                                          </p:stCondLst>
                                        </p:cTn>
                                        <p:tgtEl>
                                          <p:spTgt spid="10"/>
                                        </p:tgtEl>
                                      </p:cBhvr>
                                      <p:to x="100000" y="90000"/>
                                    </p:animScale>
                                    <p:animScale>
                                      <p:cBhvr>
                                        <p:cTn id="187" dur="166" decel="50000">
                                          <p:stCondLst>
                                            <p:cond delay="1668"/>
                                          </p:stCondLst>
                                        </p:cTn>
                                        <p:tgtEl>
                                          <p:spTgt spid="10"/>
                                        </p:tgtEl>
                                      </p:cBhvr>
                                      <p:to x="100000" y="100000"/>
                                    </p:animScale>
                                    <p:animScale>
                                      <p:cBhvr>
                                        <p:cTn id="188" dur="26">
                                          <p:stCondLst>
                                            <p:cond delay="1808"/>
                                          </p:stCondLst>
                                        </p:cTn>
                                        <p:tgtEl>
                                          <p:spTgt spid="10"/>
                                        </p:tgtEl>
                                      </p:cBhvr>
                                      <p:to x="100000" y="95000"/>
                                    </p:animScale>
                                    <p:animScale>
                                      <p:cBhvr>
                                        <p:cTn id="189"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6" grpId="0"/>
      <p:bldP spid="8" grpId="0"/>
      <p:bldP spid="9" grpId="0"/>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58092" y="184582"/>
            <a:ext cx="10515600" cy="1325563"/>
          </a:xfrm>
        </p:spPr>
        <p:txBody>
          <a:bodyPr/>
          <a:lstStyle/>
          <a:p>
            <a:pPr algn="ctr"/>
            <a:r>
              <a:rPr lang="en-US" dirty="0" smtClean="0"/>
              <a:t>Topic 1:  Conditions for Burning</a:t>
            </a:r>
            <a:br>
              <a:rPr lang="en-US" dirty="0" smtClean="0"/>
            </a:br>
            <a:r>
              <a:rPr lang="en-US" dirty="0" smtClean="0"/>
              <a:t>(Combustion)</a:t>
            </a:r>
            <a:endParaRPr lang="en-US" dirty="0"/>
          </a:p>
        </p:txBody>
      </p:sp>
      <p:sp>
        <p:nvSpPr>
          <p:cNvPr id="3" name="Content Placeholder 2"/>
          <p:cNvSpPr>
            <a:spLocks noGrp="1"/>
          </p:cNvSpPr>
          <p:nvPr>
            <p:ph idx="1"/>
          </p:nvPr>
        </p:nvSpPr>
        <p:spPr>
          <a:xfrm>
            <a:off x="782782" y="1533104"/>
            <a:ext cx="10515600" cy="5641386"/>
          </a:xfrm>
        </p:spPr>
        <p:txBody>
          <a:bodyPr>
            <a:normAutofit lnSpcReduction="10000"/>
          </a:bodyPr>
          <a:lstStyle/>
          <a:p>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Once the reaction started there was enough </a:t>
            </a:r>
            <a:r>
              <a:rPr lang="en-US"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heat from the burning flour to ignite the particles next to them</a:t>
            </a:r>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 causing a chain reaction.  </a:t>
            </a:r>
          </a:p>
          <a:p>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Knowing the conditions which cause flour to burn has helped reduce the possibility of </a:t>
            </a:r>
            <a:r>
              <a:rPr lang="en-US"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grain elevator from blowing up</a:t>
            </a:r>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p>
          <a:p>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While it would be difficult to prevent the spread of flour particles as the grain is poured into the elevator, </a:t>
            </a:r>
            <a:r>
              <a:rPr lang="en-US"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preventing sparks </a:t>
            </a:r>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from forming due to static electricity helps </a:t>
            </a:r>
            <a:r>
              <a:rPr lang="en-US"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reduce the source of heat </a:t>
            </a:r>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which would start the reaction. </a:t>
            </a:r>
          </a:p>
          <a:p>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The possibility of igniting fine dust is not limited to grain elevator operations.</a:t>
            </a:r>
          </a:p>
          <a:p>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Coal mines, sawmills, sugar mills, even facilities that produce powdered milk have the potential of igniting </a:t>
            </a:r>
            <a:r>
              <a:rPr lang="en-US"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highly combustible particles</a:t>
            </a:r>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 – especially coal mines which may also have dangerous levels of methane gas mixed in with the dust. </a:t>
            </a:r>
            <a:endParaRPr lang="en-US" dirty="0"/>
          </a:p>
        </p:txBody>
      </p:sp>
      <p:sp>
        <p:nvSpPr>
          <p:cNvPr id="4" name="Rectangle 3"/>
          <p:cNvSpPr/>
          <p:nvPr/>
        </p:nvSpPr>
        <p:spPr>
          <a:xfrm>
            <a:off x="134231" y="1454726"/>
            <a:ext cx="484672" cy="584775"/>
          </a:xfrm>
          <a:prstGeom prst="rect">
            <a:avLst/>
          </a:prstGeom>
          <a:noFill/>
        </p:spPr>
        <p:txBody>
          <a:bodyPr wrap="square" lIns="91440" tIns="45720" rIns="91440" bIns="45720">
            <a:spAutoFit/>
          </a:bodyPr>
          <a:lstStyle/>
          <a:p>
            <a:pPr algn="ctr"/>
            <a:r>
              <a:rPr lang="en-US" sz="3200" b="1" cap="none" spc="0" dirty="0" smtClean="0">
                <a:ln w="22225">
                  <a:solidFill>
                    <a:schemeClr val="accent2"/>
                  </a:solidFill>
                  <a:prstDash val="solid"/>
                </a:ln>
                <a:solidFill>
                  <a:schemeClr val="accent2">
                    <a:lumMod val="40000"/>
                    <a:lumOff val="60000"/>
                  </a:schemeClr>
                </a:solidFill>
                <a:effectLst/>
              </a:rPr>
              <a:t>O</a:t>
            </a:r>
            <a:endParaRPr lang="en-US" sz="3200" b="1" cap="none" spc="0" dirty="0">
              <a:ln w="22225">
                <a:solidFill>
                  <a:schemeClr val="accent2"/>
                </a:solidFill>
                <a:prstDash val="solid"/>
              </a:ln>
              <a:solidFill>
                <a:schemeClr val="accent2">
                  <a:lumMod val="40000"/>
                  <a:lumOff val="60000"/>
                </a:schemeClr>
              </a:solidFill>
              <a:effectLst/>
            </a:endParaRPr>
          </a:p>
        </p:txBody>
      </p:sp>
      <p:sp>
        <p:nvSpPr>
          <p:cNvPr id="6" name="Rectangle 5"/>
          <p:cNvSpPr/>
          <p:nvPr/>
        </p:nvSpPr>
        <p:spPr>
          <a:xfrm>
            <a:off x="-9221" y="2240668"/>
            <a:ext cx="814567" cy="584775"/>
          </a:xfrm>
          <a:prstGeom prst="rect">
            <a:avLst/>
          </a:prstGeom>
          <a:noFill/>
        </p:spPr>
        <p:txBody>
          <a:bodyPr wrap="square" lIns="91440" tIns="45720" rIns="91440" bIns="45720">
            <a:spAutoFit/>
          </a:bodyPr>
          <a:lstStyle/>
          <a:p>
            <a:pPr algn="ctr"/>
            <a:r>
              <a:rPr lang="en-US" sz="3200" b="1" cap="none" spc="0" dirty="0" smtClean="0">
                <a:ln w="22225">
                  <a:solidFill>
                    <a:schemeClr val="accent2"/>
                  </a:solidFill>
                  <a:prstDash val="solid"/>
                </a:ln>
                <a:solidFill>
                  <a:schemeClr val="accent2">
                    <a:lumMod val="40000"/>
                    <a:lumOff val="60000"/>
                  </a:schemeClr>
                </a:solidFill>
                <a:effectLst/>
              </a:rPr>
              <a:t>AR</a:t>
            </a:r>
            <a:endParaRPr lang="en-US" sz="3200" b="1" cap="none" spc="0" dirty="0">
              <a:ln w="22225">
                <a:solidFill>
                  <a:schemeClr val="accent2"/>
                </a:solidFill>
                <a:prstDash val="solid"/>
              </a:ln>
              <a:solidFill>
                <a:schemeClr val="accent2">
                  <a:lumMod val="40000"/>
                  <a:lumOff val="60000"/>
                </a:schemeClr>
              </a:solidFill>
              <a:effectLst/>
            </a:endParaRPr>
          </a:p>
        </p:txBody>
      </p:sp>
      <p:sp>
        <p:nvSpPr>
          <p:cNvPr id="7" name="Rectangle 6"/>
          <p:cNvSpPr/>
          <p:nvPr/>
        </p:nvSpPr>
        <p:spPr>
          <a:xfrm>
            <a:off x="-30717" y="3099893"/>
            <a:ext cx="814567" cy="584775"/>
          </a:xfrm>
          <a:prstGeom prst="rect">
            <a:avLst/>
          </a:prstGeom>
          <a:noFill/>
        </p:spPr>
        <p:txBody>
          <a:bodyPr wrap="square" lIns="91440" tIns="45720" rIns="91440" bIns="45720">
            <a:spAutoFit/>
          </a:bodyPr>
          <a:lstStyle/>
          <a:p>
            <a:pPr algn="ctr"/>
            <a:r>
              <a:rPr lang="en-US" sz="3200" b="1" cap="none" spc="0" dirty="0" smtClean="0">
                <a:ln w="22225">
                  <a:solidFill>
                    <a:schemeClr val="accent2"/>
                  </a:solidFill>
                  <a:prstDash val="solid"/>
                </a:ln>
                <a:solidFill>
                  <a:schemeClr val="accent2">
                    <a:lumMod val="40000"/>
                    <a:lumOff val="60000"/>
                  </a:schemeClr>
                </a:solidFill>
                <a:effectLst/>
              </a:rPr>
              <a:t>AR</a:t>
            </a:r>
            <a:endParaRPr lang="en-US" sz="3200" b="1" cap="none" spc="0" dirty="0">
              <a:ln w="22225">
                <a:solidFill>
                  <a:schemeClr val="accent2"/>
                </a:solidFill>
                <a:prstDash val="solid"/>
              </a:ln>
              <a:solidFill>
                <a:schemeClr val="accent2">
                  <a:lumMod val="40000"/>
                  <a:lumOff val="60000"/>
                </a:schemeClr>
              </a:solidFill>
              <a:effectLst/>
            </a:endParaRPr>
          </a:p>
        </p:txBody>
      </p:sp>
      <p:sp>
        <p:nvSpPr>
          <p:cNvPr id="8" name="Rectangle 7"/>
          <p:cNvSpPr/>
          <p:nvPr/>
        </p:nvSpPr>
        <p:spPr>
          <a:xfrm>
            <a:off x="0" y="4552416"/>
            <a:ext cx="814567" cy="584775"/>
          </a:xfrm>
          <a:prstGeom prst="rect">
            <a:avLst/>
          </a:prstGeom>
          <a:noFill/>
        </p:spPr>
        <p:txBody>
          <a:bodyPr wrap="square" lIns="91440" tIns="45720" rIns="91440" bIns="45720">
            <a:spAutoFit/>
          </a:bodyPr>
          <a:lstStyle/>
          <a:p>
            <a:pPr algn="ctr"/>
            <a:r>
              <a:rPr lang="en-US" sz="3200" b="1" cap="none" spc="0" dirty="0" smtClean="0">
                <a:ln w="22225">
                  <a:solidFill>
                    <a:schemeClr val="accent2"/>
                  </a:solidFill>
                  <a:prstDash val="solid"/>
                </a:ln>
                <a:solidFill>
                  <a:schemeClr val="accent2">
                    <a:lumMod val="40000"/>
                    <a:lumOff val="60000"/>
                  </a:schemeClr>
                </a:solidFill>
                <a:effectLst/>
              </a:rPr>
              <a:t>AR</a:t>
            </a:r>
            <a:endParaRPr lang="en-US" sz="3200" b="1" cap="none" spc="0" dirty="0">
              <a:ln w="22225">
                <a:solidFill>
                  <a:schemeClr val="accent2"/>
                </a:solidFill>
                <a:prstDash val="solid"/>
              </a:ln>
              <a:solidFill>
                <a:schemeClr val="accent2">
                  <a:lumMod val="40000"/>
                  <a:lumOff val="60000"/>
                </a:schemeClr>
              </a:solidFill>
              <a:effectLst/>
            </a:endParaRPr>
          </a:p>
        </p:txBody>
      </p:sp>
      <p:sp>
        <p:nvSpPr>
          <p:cNvPr id="9" name="Rectangle 8"/>
          <p:cNvSpPr/>
          <p:nvPr/>
        </p:nvSpPr>
        <p:spPr>
          <a:xfrm>
            <a:off x="-14013" y="5387341"/>
            <a:ext cx="814567" cy="584775"/>
          </a:xfrm>
          <a:prstGeom prst="rect">
            <a:avLst/>
          </a:prstGeom>
          <a:noFill/>
        </p:spPr>
        <p:txBody>
          <a:bodyPr wrap="square" lIns="91440" tIns="45720" rIns="91440" bIns="45720">
            <a:spAutoFit/>
          </a:bodyPr>
          <a:lstStyle/>
          <a:p>
            <a:pPr algn="ctr"/>
            <a:r>
              <a:rPr lang="en-US" sz="3200" b="1" cap="none" spc="0" dirty="0" smtClean="0">
                <a:ln w="22225">
                  <a:solidFill>
                    <a:schemeClr val="accent2"/>
                  </a:solidFill>
                  <a:prstDash val="solid"/>
                </a:ln>
                <a:solidFill>
                  <a:schemeClr val="accent2">
                    <a:lumMod val="40000"/>
                    <a:lumOff val="60000"/>
                  </a:schemeClr>
                </a:solidFill>
                <a:effectLst/>
              </a:rPr>
              <a:t>AR</a:t>
            </a:r>
            <a:endParaRPr lang="en-US" sz="32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860361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4"/>
                                        </p:tgtEl>
                                        <p:attrNameLst>
                                          <p:attrName>ppt_y</p:attrName>
                                        </p:attrNameLst>
                                      </p:cBhvr>
                                      <p:tavLst>
                                        <p:tav tm="0">
                                          <p:val>
                                            <p:strVal val="#ppt_y"/>
                                          </p:val>
                                        </p:tav>
                                        <p:tav tm="100000">
                                          <p:val>
                                            <p:strVal val="#ppt_y"/>
                                          </p:val>
                                        </p:tav>
                                      </p:tavLst>
                                    </p:anim>
                                    <p:anim calcmode="lin" valueType="num">
                                      <p:cBhvr>
                                        <p:cTn id="14"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wipe(down)">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6" presetClass="entr" presetSubtype="0" fill="hold" grpId="0" nodeType="clickEffect">
                                  <p:stCondLst>
                                    <p:cond delay="0"/>
                                  </p:stCondLst>
                                  <p:iterate type="lt">
                                    <p:tmPct val="10000"/>
                                  </p:iterate>
                                  <p:childTnLst>
                                    <p:set>
                                      <p:cBhvr>
                                        <p:cTn id="25" dur="1" fill="hold">
                                          <p:stCondLst>
                                            <p:cond delay="0"/>
                                          </p:stCondLst>
                                        </p:cTn>
                                        <p:tgtEl>
                                          <p:spTgt spid="6"/>
                                        </p:tgtEl>
                                        <p:attrNameLst>
                                          <p:attrName>style.visibility</p:attrName>
                                        </p:attrNameLst>
                                      </p:cBhvr>
                                      <p:to>
                                        <p:strVal val="visible"/>
                                      </p:to>
                                    </p:set>
                                    <p:anim by="(-#ppt_w*2)" calcmode="lin" valueType="num">
                                      <p:cBhvr rctx="PPT">
                                        <p:cTn id="26" dur="500" autoRev="1" fill="hold">
                                          <p:stCondLst>
                                            <p:cond delay="0"/>
                                          </p:stCondLst>
                                        </p:cTn>
                                        <p:tgtEl>
                                          <p:spTgt spid="6"/>
                                        </p:tgtEl>
                                        <p:attrNameLst>
                                          <p:attrName>ppt_w</p:attrName>
                                        </p:attrNameLst>
                                      </p:cBhvr>
                                    </p:anim>
                                    <p:anim by="(#ppt_w*0.50)" calcmode="lin" valueType="num">
                                      <p:cBhvr>
                                        <p:cTn id="27" dur="500" decel="50000" autoRev="1" fill="hold">
                                          <p:stCondLst>
                                            <p:cond delay="0"/>
                                          </p:stCondLst>
                                        </p:cTn>
                                        <p:tgtEl>
                                          <p:spTgt spid="6"/>
                                        </p:tgtEl>
                                        <p:attrNameLst>
                                          <p:attrName>ppt_x</p:attrName>
                                        </p:attrNameLst>
                                      </p:cBhvr>
                                    </p:anim>
                                    <p:anim from="(-#ppt_h/2)" to="(#ppt_y)" calcmode="lin" valueType="num">
                                      <p:cBhvr>
                                        <p:cTn id="28" dur="1000" fill="hold">
                                          <p:stCondLst>
                                            <p:cond delay="0"/>
                                          </p:stCondLst>
                                        </p:cTn>
                                        <p:tgtEl>
                                          <p:spTgt spid="6"/>
                                        </p:tgtEl>
                                        <p:attrNameLst>
                                          <p:attrName>ppt_y</p:attrName>
                                        </p:attrNameLst>
                                      </p:cBhvr>
                                    </p:anim>
                                    <p:animRot by="21600000">
                                      <p:cBhvr>
                                        <p:cTn id="29" dur="1000" fill="hold">
                                          <p:stCondLst>
                                            <p:cond delay="0"/>
                                          </p:stCondLst>
                                        </p:cTn>
                                        <p:tgtEl>
                                          <p:spTgt spid="6"/>
                                        </p:tgtEl>
                                        <p:attrNameLst>
                                          <p:attrName>r</p:attrName>
                                        </p:attrNameLst>
                                      </p:cBhvr>
                                    </p:animRo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wipe(down)">
                                      <p:cBhvr>
                                        <p:cTn id="34" dur="5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1000" fill="hold"/>
                                        <p:tgtEl>
                                          <p:spTgt spid="7"/>
                                        </p:tgtEl>
                                        <p:attrNameLst>
                                          <p:attrName>ppt_w</p:attrName>
                                        </p:attrNameLst>
                                      </p:cBhvr>
                                      <p:tavLst>
                                        <p:tav tm="0">
                                          <p:val>
                                            <p:fltVal val="0"/>
                                          </p:val>
                                        </p:tav>
                                        <p:tav tm="100000">
                                          <p:val>
                                            <p:strVal val="#ppt_w"/>
                                          </p:val>
                                        </p:tav>
                                      </p:tavLst>
                                    </p:anim>
                                    <p:anim calcmode="lin" valueType="num">
                                      <p:cBhvr>
                                        <p:cTn id="40" dur="1000" fill="hold"/>
                                        <p:tgtEl>
                                          <p:spTgt spid="7"/>
                                        </p:tgtEl>
                                        <p:attrNameLst>
                                          <p:attrName>ppt_h</p:attrName>
                                        </p:attrNameLst>
                                      </p:cBhvr>
                                      <p:tavLst>
                                        <p:tav tm="0">
                                          <p:val>
                                            <p:fltVal val="0"/>
                                          </p:val>
                                        </p:tav>
                                        <p:tav tm="100000">
                                          <p:val>
                                            <p:strVal val="#ppt_h"/>
                                          </p:val>
                                        </p:tav>
                                      </p:tavLst>
                                    </p:anim>
                                    <p:anim calcmode="lin" valueType="num">
                                      <p:cBhvr>
                                        <p:cTn id="41" dur="1000" fill="hold"/>
                                        <p:tgtEl>
                                          <p:spTgt spid="7"/>
                                        </p:tgtEl>
                                        <p:attrNameLst>
                                          <p:attrName>style.rotation</p:attrName>
                                        </p:attrNameLst>
                                      </p:cBhvr>
                                      <p:tavLst>
                                        <p:tav tm="0">
                                          <p:val>
                                            <p:fltVal val="90"/>
                                          </p:val>
                                        </p:tav>
                                        <p:tav tm="100000">
                                          <p:val>
                                            <p:fltVal val="0"/>
                                          </p:val>
                                        </p:tav>
                                      </p:tavLst>
                                    </p:anim>
                                    <p:animEffect transition="in" filter="fade">
                                      <p:cBhvr>
                                        <p:cTn id="42" dur="10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wipe(down)">
                                      <p:cBhvr>
                                        <p:cTn id="47" dur="500"/>
                                        <p:tgtEl>
                                          <p:spTgt spid="3">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5" presetClass="entr" presetSubtype="0"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 calcmode="lin" valueType="num">
                                      <p:cBhvr>
                                        <p:cTn id="52" dur="1000" fill="hold"/>
                                        <p:tgtEl>
                                          <p:spTgt spid="8"/>
                                        </p:tgtEl>
                                        <p:attrNameLst>
                                          <p:attrName>ppt_w</p:attrName>
                                        </p:attrNameLst>
                                      </p:cBhvr>
                                      <p:tavLst>
                                        <p:tav tm="0">
                                          <p:val>
                                            <p:fltVal val="0"/>
                                          </p:val>
                                        </p:tav>
                                        <p:tav tm="100000">
                                          <p:val>
                                            <p:strVal val="#ppt_w"/>
                                          </p:val>
                                        </p:tav>
                                      </p:tavLst>
                                    </p:anim>
                                    <p:anim calcmode="lin" valueType="num">
                                      <p:cBhvr>
                                        <p:cTn id="53" dur="1000" fill="hold"/>
                                        <p:tgtEl>
                                          <p:spTgt spid="8"/>
                                        </p:tgtEl>
                                        <p:attrNameLst>
                                          <p:attrName>ppt_h</p:attrName>
                                        </p:attrNameLst>
                                      </p:cBhvr>
                                      <p:tavLst>
                                        <p:tav tm="0">
                                          <p:val>
                                            <p:fltVal val="0"/>
                                          </p:val>
                                        </p:tav>
                                        <p:tav tm="100000">
                                          <p:val>
                                            <p:strVal val="#ppt_h"/>
                                          </p:val>
                                        </p:tav>
                                      </p:tavLst>
                                    </p:anim>
                                    <p:anim calcmode="lin" valueType="num">
                                      <p:cBhvr>
                                        <p:cTn id="54"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55"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nodeType="clickEffect">
                                  <p:stCondLst>
                                    <p:cond delay="0"/>
                                  </p:stCondLst>
                                  <p:childTnLst>
                                    <p:set>
                                      <p:cBhvr>
                                        <p:cTn id="59" dur="1" fill="hold">
                                          <p:stCondLst>
                                            <p:cond delay="0"/>
                                          </p:stCondLst>
                                        </p:cTn>
                                        <p:tgtEl>
                                          <p:spTgt spid="3">
                                            <p:txEl>
                                              <p:pRg st="4" end="4"/>
                                            </p:txEl>
                                          </p:spTgt>
                                        </p:tgtEl>
                                        <p:attrNameLst>
                                          <p:attrName>style.visibility</p:attrName>
                                        </p:attrNameLst>
                                      </p:cBhvr>
                                      <p:to>
                                        <p:strVal val="visible"/>
                                      </p:to>
                                    </p:set>
                                    <p:animEffect transition="in" filter="wipe(down)">
                                      <p:cBhvr>
                                        <p:cTn id="60" dur="500"/>
                                        <p:tgtEl>
                                          <p:spTgt spid="3">
                                            <p:txEl>
                                              <p:pRg st="4" end="4"/>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5" presetClass="entr" presetSubtype="0" fill="hold" grpId="0" nodeType="clickEffect">
                                  <p:stCondLst>
                                    <p:cond delay="0"/>
                                  </p:stCondLst>
                                  <p:childTnLst>
                                    <p:set>
                                      <p:cBhvr>
                                        <p:cTn id="64" dur="1" fill="hold">
                                          <p:stCondLst>
                                            <p:cond delay="0"/>
                                          </p:stCondLst>
                                        </p:cTn>
                                        <p:tgtEl>
                                          <p:spTgt spid="9"/>
                                        </p:tgtEl>
                                        <p:attrNameLst>
                                          <p:attrName>style.visibility</p:attrName>
                                        </p:attrNameLst>
                                      </p:cBhvr>
                                      <p:to>
                                        <p:strVal val="visible"/>
                                      </p:to>
                                    </p:set>
                                    <p:anim calcmode="lin" valueType="num">
                                      <p:cBhvr>
                                        <p:cTn id="65"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66"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67"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68" dur="1000" fill="hold"/>
                                        <p:tgtEl>
                                          <p:spTgt spid="9"/>
                                        </p:tgtEl>
                                        <p:attrNameLst>
                                          <p:attrName>ppt_h</p:attrName>
                                        </p:attrNameLst>
                                      </p:cBhvr>
                                      <p:tavLst>
                                        <p:tav tm="0">
                                          <p:val>
                                            <p:strVal val="#ppt_h"/>
                                          </p:val>
                                        </p:tav>
                                        <p:tav tm="100000">
                                          <p:val>
                                            <p:strVal val="#ppt_h"/>
                                          </p:val>
                                        </p:tav>
                                      </p:tavLst>
                                    </p:anim>
                                    <p:anim calcmode="lin" valueType="num">
                                      <p:cBhvr>
                                        <p:cTn id="69"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70"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71"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72" dur="1000" decel="50000">
                                          <p:stCondLst>
                                            <p:cond delay="0"/>
                                          </p:stCondLst>
                                        </p:cTn>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1183</TotalTime>
  <Words>1002</Words>
  <Application>Microsoft Office PowerPoint</Application>
  <PresentationFormat>Widescreen</PresentationFormat>
  <Paragraphs>75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 Dragon Breath Summary Paragraph Activity </vt:lpstr>
      <vt:lpstr>PowerPoint Presentation</vt:lpstr>
      <vt:lpstr>PowerPoint Presentation</vt:lpstr>
      <vt:lpstr>PowerPoint Presentation</vt:lpstr>
      <vt:lpstr>PowerPoint Presentation</vt:lpstr>
      <vt:lpstr>PowerPoint Presentation</vt:lpstr>
      <vt:lpstr>Topic 1:  Conditions for Burning (Combustion)</vt:lpstr>
      <vt:lpstr>Topic 1:  Conditions for Burning (Combustion)</vt:lpstr>
      <vt:lpstr>Topic 1:  Conditions for Burning (Combustion)</vt:lpstr>
      <vt:lpstr>Topic 2:  Classification of Dragon Breath Reaction</vt:lpstr>
      <vt:lpstr>Topic 2:  Classification of Dragon Breath Reaction</vt:lpstr>
      <vt:lpstr>Topic 2:  Classification of Dragon Breath Reaction</vt:lpstr>
      <vt:lpstr>Topic 2:  Classification of Dragon Breath Reaction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reaction that creates dragon breath requires specific conditions.  Placing a match directly on a small pile of flour did not cause a combustion reaction.  However, spreading the fuel out by blowing the pile of flour off of a card over a stronger flame produced dramatic, almost explosive combustion.  This means that combustion needs more than heat, fuel, and oxygen.  For combustion to occur you need the right amount of heat, fuel, and oxygen.  Spreading the flour out over the flame allowed enough oxygen to reach the individual particles of flour.  The stronger flame assured there was enough energy to begin the reaction.  Once the reaction started there was enough heat from the burning flour to ignite the particles next to them, causing a chain reaction.  Knowing the conditions which cause flour to burn has helped reduce the possibility of grain elevator from blowing up.  While it would be difficult to prevent the spread of flour particles as the grain is poured into the elevator, preventing sparks from forming due to static electricity helps reduce the source of heat which would start the reaction. The possibility of igniting fine dust is not limited to grain elevator operations.  Coal mines, sawmills, sugar mills, even facilities that produce powdered milk have the potential of igniting highly combustible particles – especially coal mines which may also have dangerous levels of methane gas mixed in with the dust.</dc:title>
  <dc:creator>Loucks, Bradley</dc:creator>
  <cp:lastModifiedBy>Loucks, Bradley</cp:lastModifiedBy>
  <cp:revision>38</cp:revision>
  <dcterms:created xsi:type="dcterms:W3CDTF">2013-10-16T19:43:14Z</dcterms:created>
  <dcterms:modified xsi:type="dcterms:W3CDTF">2013-10-24T23:03:27Z</dcterms:modified>
</cp:coreProperties>
</file>