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78" y="1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9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6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38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4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9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6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0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8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2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5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5E626-E233-48F7-97B4-0284FEE48016}" type="datetimeFigureOut">
              <a:rPr lang="en-US" smtClean="0"/>
              <a:t>8/20/2013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B5522-D964-4F0A-B567-97D25C9B10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8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064251" y="5127861"/>
            <a:ext cx="2717987" cy="35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7195" y="935919"/>
            <a:ext cx="1775012" cy="707886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Level 1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>
            <a:stCxn id="17" idx="3"/>
          </p:cNvCxnSpPr>
          <p:nvPr/>
        </p:nvCxnSpPr>
        <p:spPr>
          <a:xfrm>
            <a:off x="2782207" y="1289862"/>
            <a:ext cx="363070" cy="0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99887" y="599728"/>
            <a:ext cx="62125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Definition Level</a:t>
            </a:r>
          </a:p>
          <a:p>
            <a:pPr algn="ctr"/>
            <a:r>
              <a:rPr lang="en-US" dirty="0" smtClean="0"/>
              <a:t>Based directly on the </a:t>
            </a:r>
          </a:p>
          <a:p>
            <a:pPr algn="ctr"/>
            <a:r>
              <a:rPr lang="en-US" dirty="0" smtClean="0"/>
              <a:t>purpose </a:t>
            </a:r>
          </a:p>
          <a:p>
            <a:pPr algn="ctr"/>
            <a:r>
              <a:rPr lang="en-US" dirty="0" smtClean="0"/>
              <a:t>(learning target).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136452" y="2096264"/>
            <a:ext cx="25394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General Variable Level</a:t>
            </a:r>
          </a:p>
          <a:p>
            <a:pPr algn="ctr"/>
            <a:r>
              <a:rPr lang="en-US" dirty="0" smtClean="0"/>
              <a:t>The basic question the </a:t>
            </a:r>
          </a:p>
          <a:p>
            <a:pPr algn="ctr"/>
            <a:r>
              <a:rPr lang="en-US" dirty="0" smtClean="0"/>
              <a:t>purpose identifies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21452" y="3556258"/>
            <a:ext cx="20524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Data Specific Level</a:t>
            </a:r>
          </a:p>
          <a:p>
            <a:pPr algn="ctr"/>
            <a:r>
              <a:rPr lang="en-US" dirty="0" smtClean="0"/>
              <a:t>Identifies </a:t>
            </a:r>
          </a:p>
          <a:p>
            <a:pPr algn="ctr"/>
            <a:r>
              <a:rPr lang="en-US" dirty="0" smtClean="0"/>
              <a:t>relationship </a:t>
            </a:r>
          </a:p>
          <a:p>
            <a:pPr algn="ctr"/>
            <a:r>
              <a:rPr lang="en-US" dirty="0" smtClean="0"/>
              <a:t>between variables</a:t>
            </a:r>
          </a:p>
          <a:p>
            <a:pPr algn="ctr"/>
            <a:r>
              <a:rPr lang="en-US" dirty="0" smtClean="0"/>
              <a:t>observed during lab</a:t>
            </a:r>
          </a:p>
          <a:p>
            <a:pPr algn="ctr"/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22049" y="3534039"/>
            <a:ext cx="52209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“The 14.4 gram ball bearing made a ___ mm  crater compared to the 4 g marble which made a___ mm crater.  This shows that that the mass of the object … .  The affect of speed isn’t quite as clear.  As the speed increased, the crater depth …. .”</a:t>
            </a:r>
            <a:endParaRPr lang="en-US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3584372" y="5130451"/>
            <a:ext cx="17365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/>
              <a:t>Extension Level</a:t>
            </a:r>
          </a:p>
          <a:p>
            <a:pPr algn="ctr"/>
            <a:r>
              <a:rPr lang="en-US" dirty="0" smtClean="0"/>
              <a:t>Advanced Topics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043565" y="2307040"/>
            <a:ext cx="52195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“ Does the weight of an object  and how fast it moves </a:t>
            </a:r>
          </a:p>
          <a:p>
            <a:r>
              <a:rPr lang="en-US" i="1" dirty="0" smtClean="0"/>
              <a:t>influence how much force the object exerts?”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37398" y="1062164"/>
            <a:ext cx="292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“What is a force? A force … .”</a:t>
            </a:r>
          </a:p>
        </p:txBody>
      </p:sp>
      <p:sp>
        <p:nvSpPr>
          <p:cNvPr id="33" name="Up Arrow 32"/>
          <p:cNvSpPr/>
          <p:nvPr/>
        </p:nvSpPr>
        <p:spPr>
          <a:xfrm rot="10800000">
            <a:off x="1927423" y="443753"/>
            <a:ext cx="4984374" cy="6071442"/>
          </a:xfrm>
          <a:prstGeom prst="upArrow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/>
          <p:nvPr/>
        </p:nvCxnSpPr>
        <p:spPr>
          <a:xfrm>
            <a:off x="3197132" y="3563469"/>
            <a:ext cx="24775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08931" y="2096796"/>
            <a:ext cx="247752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09875" y="2332724"/>
            <a:ext cx="1775012" cy="707886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Level 2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782207" y="2694165"/>
            <a:ext cx="363070" cy="0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110889" y="4637469"/>
            <a:ext cx="363070" cy="0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27210" y="4272936"/>
            <a:ext cx="1775012" cy="707886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Level 3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456763" y="5412550"/>
            <a:ext cx="1775012" cy="707886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Level 4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3242533" y="5766493"/>
            <a:ext cx="363070" cy="0"/>
          </a:xfrm>
          <a:prstGeom prst="straightConnector1">
            <a:avLst/>
          </a:prstGeom>
          <a:ln w="666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7026640" y="5332729"/>
            <a:ext cx="47906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“Resistance from the flour as the marble moves </a:t>
            </a:r>
          </a:p>
          <a:p>
            <a:r>
              <a:rPr lang="en-US" i="1" dirty="0" smtClean="0"/>
              <a:t>through the flour would result in lowering the </a:t>
            </a:r>
          </a:p>
          <a:p>
            <a:r>
              <a:rPr lang="en-US" i="1" dirty="0" smtClean="0"/>
              <a:t>speed of the marble.  This would cause the force </a:t>
            </a:r>
          </a:p>
          <a:p>
            <a:r>
              <a:rPr lang="en-US" i="1" dirty="0" smtClean="0"/>
              <a:t>(momentum) to … .Therefore … .”</a:t>
            </a:r>
            <a:endParaRPr lang="en-US" i="1" dirty="0"/>
          </a:p>
        </p:txBody>
      </p:sp>
      <p:sp>
        <p:nvSpPr>
          <p:cNvPr id="2" name="Rectangle 1"/>
          <p:cNvSpPr/>
          <p:nvPr/>
        </p:nvSpPr>
        <p:spPr>
          <a:xfrm>
            <a:off x="7165511" y="112164"/>
            <a:ext cx="4866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How to Write an Analysis</a:t>
            </a:r>
          </a:p>
        </p:txBody>
      </p:sp>
    </p:spTree>
    <p:extLst>
      <p:ext uri="{BB962C8B-B14F-4D97-AF65-F5344CB8AC3E}">
        <p14:creationId xmlns:p14="http://schemas.microsoft.com/office/powerpoint/2010/main" val="398661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10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10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9" grpId="0" animBg="1"/>
      <p:bldP spid="42" grpId="0" animBg="1"/>
      <p:bldP spid="4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168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an Analysis</dc:title>
  <dc:creator>Loucks, Bradley</dc:creator>
  <cp:lastModifiedBy>Loucks, Bradley</cp:lastModifiedBy>
  <cp:revision>11</cp:revision>
  <cp:lastPrinted>2013-08-20T12:58:38Z</cp:lastPrinted>
  <dcterms:created xsi:type="dcterms:W3CDTF">2013-08-19T21:05:53Z</dcterms:created>
  <dcterms:modified xsi:type="dcterms:W3CDTF">2013-08-20T15:56:17Z</dcterms:modified>
</cp:coreProperties>
</file>